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 id="2147483690" r:id="rId3"/>
    <p:sldMasterId id="2147483694" r:id="rId4"/>
    <p:sldMasterId id="2147483696" r:id="rId5"/>
    <p:sldMasterId id="2147483699" r:id="rId6"/>
    <p:sldMasterId id="2147483701" r:id="rId7"/>
    <p:sldMasterId id="2147483705" r:id="rId8"/>
    <p:sldMasterId id="2147483710" r:id="rId9"/>
  </p:sldMasterIdLst>
  <p:sldIdLst>
    <p:sldId id="276" r:id="rId10"/>
    <p:sldId id="279" r:id="rId11"/>
    <p:sldId id="317" r:id="rId12"/>
    <p:sldId id="291" r:id="rId13"/>
    <p:sldId id="305" r:id="rId14"/>
    <p:sldId id="313" r:id="rId15"/>
    <p:sldId id="314" r:id="rId16"/>
    <p:sldId id="315" r:id="rId17"/>
    <p:sldId id="316" r:id="rId18"/>
    <p:sldId id="320" r:id="rId19"/>
    <p:sldId id="318" r:id="rId20"/>
    <p:sldId id="312" r:id="rId21"/>
    <p:sldId id="31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3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4T03:58:26.19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iversity Center Complex">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67392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9855"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2573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2"/>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009295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85" y="1709352"/>
            <a:ext cx="5619407"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60702" y="1709352"/>
            <a:ext cx="56926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21183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84" y="1112109"/>
            <a:ext cx="1158874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229671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85"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5621"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65764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5" name="Picture 14"/>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311551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5" name="Picture 14"/>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184395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100952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66104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6"/>
            <a:ext cx="12192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6" name="Text Placeholder 17"/>
          <p:cNvSpPr>
            <a:spLocks noGrp="1"/>
          </p:cNvSpPr>
          <p:nvPr>
            <p:ph type="body" sz="quarter" idx="13" hasCustomPrompt="1"/>
          </p:nvPr>
        </p:nvSpPr>
        <p:spPr>
          <a:xfrm>
            <a:off x="214837" y="2237110"/>
            <a:ext cx="11740211"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8014943" y="6584950"/>
            <a:ext cx="3911600" cy="127000"/>
          </a:xfrm>
          <a:prstGeom prst="rect">
            <a:avLst/>
          </a:prstGeom>
        </p:spPr>
      </p:pic>
      <p:grpSp>
        <p:nvGrpSpPr>
          <p:cNvPr id="14" name="Group 13"/>
          <p:cNvGrpSpPr/>
          <p:nvPr userDrawn="1"/>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7390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tila">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2" name="Group 21"/>
          <p:cNvGrpSpPr/>
          <p:nvPr/>
        </p:nvGrpSpPr>
        <p:grpSpPr>
          <a:xfrm>
            <a:off x="0" y="12208"/>
            <a:ext cx="12192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393868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3"/>
            <a:ext cx="12192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sz="quarter" idx="12" hasCustomPrompt="1"/>
          </p:nvPr>
        </p:nvSpPr>
        <p:spPr>
          <a:xfrm>
            <a:off x="0" y="0"/>
            <a:ext cx="12192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837" y="5528235"/>
            <a:ext cx="10512928"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8014943" y="6584950"/>
            <a:ext cx="3911600" cy="127000"/>
          </a:xfrm>
          <a:prstGeom prst="rect">
            <a:avLst/>
          </a:prstGeom>
        </p:spPr>
      </p:pic>
      <p:grpSp>
        <p:nvGrpSpPr>
          <p:cNvPr id="14" name="Group 13"/>
          <p:cNvGrpSpPr/>
          <p:nvPr userDrawn="1"/>
        </p:nvGrpSpPr>
        <p:grpSpPr>
          <a:xfrm>
            <a:off x="0" y="5067119"/>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992867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811" y="1570618"/>
            <a:ext cx="10230264"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3251" y="5206138"/>
            <a:ext cx="7421033"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1" y="1561545"/>
            <a:ext cx="743857"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3754" y="4701328"/>
            <a:ext cx="743857" cy="371928"/>
          </a:xfrm>
          <a:prstGeom prst="rect">
            <a:avLst/>
          </a:prstGeom>
        </p:spPr>
      </p:pic>
      <p:sp>
        <p:nvSpPr>
          <p:cNvPr id="10"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3798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3910" y="1578919"/>
            <a:ext cx="5007524"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3911" y="5766677"/>
            <a:ext cx="5007523"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302684" y="1578920"/>
            <a:ext cx="5656019"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951482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6277" y="1573230"/>
            <a:ext cx="2469076"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4366" y="1573230"/>
            <a:ext cx="245265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6277" y="3914119"/>
            <a:ext cx="2469076"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4366" y="3914119"/>
            <a:ext cx="245265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302684" y="1572055"/>
            <a:ext cx="5656019"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51512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315" y="1578919"/>
            <a:ext cx="6076647"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2077" y="3690748"/>
            <a:ext cx="2960913"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2077" y="1578920"/>
            <a:ext cx="2960913"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8457" y="1572055"/>
            <a:ext cx="229356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46347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315" y="2004541"/>
            <a:ext cx="3028648"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919" y="1586342"/>
            <a:ext cx="3018367"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6645" y="1585784"/>
            <a:ext cx="8321524"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18646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8831748" y="2004541"/>
            <a:ext cx="3028648"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2353" y="1586342"/>
            <a:ext cx="3018367"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82" y="1585784"/>
            <a:ext cx="8321524"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756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84" y="1585784"/>
            <a:ext cx="11308741"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26067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92" y="1578920"/>
            <a:ext cx="5623259"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90" y="5043715"/>
            <a:ext cx="5623260"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30273" y="1572054"/>
            <a:ext cx="5623675"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30687" y="5043715"/>
            <a:ext cx="5623260"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043398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2"/>
            <a:ext cx="12192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 name="Subtitle 2"/>
          <p:cNvSpPr>
            <a:spLocks noGrp="1"/>
          </p:cNvSpPr>
          <p:nvPr userDrawn="1">
            <p:ph type="subTitle" idx="1" hasCustomPrompt="1"/>
          </p:nvPr>
        </p:nvSpPr>
        <p:spPr>
          <a:xfrm>
            <a:off x="1828800" y="5240939"/>
            <a:ext cx="85344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0571" y="678405"/>
            <a:ext cx="4725731" cy="3028003"/>
          </a:xfrm>
          <a:prstGeom prst="rect">
            <a:avLst/>
          </a:prstGeom>
        </p:spPr>
      </p:pic>
      <p:pic>
        <p:nvPicPr>
          <p:cNvPr id="5" name="Picture 4"/>
          <p:cNvPicPr>
            <a:picLocks noChangeAspect="1"/>
          </p:cNvPicPr>
          <p:nvPr userDrawn="1"/>
        </p:nvPicPr>
        <p:blipFill>
          <a:blip r:embed="rId3"/>
          <a:stretch>
            <a:fillRect/>
          </a:stretch>
        </p:blipFill>
        <p:spPr>
          <a:xfrm>
            <a:off x="4470400" y="4263995"/>
            <a:ext cx="3251200" cy="368300"/>
          </a:xfrm>
          <a:prstGeom prst="rect">
            <a:avLst/>
          </a:prstGeom>
        </p:spPr>
      </p:pic>
    </p:spTree>
    <p:extLst>
      <p:ext uri="{BB962C8B-B14F-4D97-AF65-F5344CB8AC3E}">
        <p14:creationId xmlns:p14="http://schemas.microsoft.com/office/powerpoint/2010/main" val="395144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rone view">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2" name="Text Placeholder 19"/>
          <p:cNvSpPr>
            <a:spLocks noGrp="1"/>
          </p:cNvSpPr>
          <p:nvPr>
            <p:ph type="body" sz="quarter" idx="14" hasCustomPrompt="1"/>
          </p:nvPr>
        </p:nvSpPr>
        <p:spPr>
          <a:xfrm>
            <a:off x="154519" y="4898572"/>
            <a:ext cx="6678581"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2601000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reworks">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39714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vocation 2021">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5" name="Text Placeholder 19"/>
          <p:cNvSpPr>
            <a:spLocks noGrp="1"/>
          </p:cNvSpPr>
          <p:nvPr>
            <p:ph type="body" sz="quarter" idx="14" hasCustomPrompt="1"/>
          </p:nvPr>
        </p:nvSpPr>
        <p:spPr>
          <a:xfrm>
            <a:off x="154519" y="4898572"/>
            <a:ext cx="6678581"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6419356"/>
            <a:ext cx="12192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03088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tevens Seal">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250" y="0"/>
            <a:ext cx="7143749" cy="6858000"/>
          </a:xfrm>
          <a:prstGeom prst="rect">
            <a:avLst/>
          </a:prstGeom>
        </p:spPr>
      </p:pic>
      <p:sp>
        <p:nvSpPr>
          <p:cNvPr id="16"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p:nvGrpSpPr>
        <p:grpSpPr>
          <a:xfrm>
            <a:off x="0" y="12208"/>
            <a:ext cx="12192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3"/>
          <a:stretch>
            <a:fillRect/>
          </a:stretch>
        </p:blipFill>
        <p:spPr>
          <a:xfrm>
            <a:off x="314755" y="-14942"/>
            <a:ext cx="3098800" cy="1320800"/>
          </a:xfrm>
          <a:prstGeom prst="rect">
            <a:avLst/>
          </a:prstGeom>
        </p:spPr>
      </p:pic>
      <p:grpSp>
        <p:nvGrpSpPr>
          <p:cNvPr id="10" name="Group 9"/>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4111219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rchbear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250" y="0"/>
            <a:ext cx="7143749" cy="6858000"/>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2960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hield">
    <p:spTree>
      <p:nvGrpSpPr>
        <p:cNvPr id="1" name=""/>
        <p:cNvGrpSpPr/>
        <p:nvPr/>
      </p:nvGrpSpPr>
      <p:grpSpPr>
        <a:xfrm>
          <a:off x="0" y="0"/>
          <a:ext cx="0" cy="0"/>
          <a:chOff x="0" y="0"/>
          <a:chExt cx="0" cy="0"/>
        </a:xfrm>
      </p:grpSpPr>
      <p:pic>
        <p:nvPicPr>
          <p:cNvPr id="2" name="Picture 1" descr="shie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085" y="1170132"/>
            <a:ext cx="6955916" cy="5687868"/>
          </a:xfrm>
          <a:prstGeom prst="rect">
            <a:avLst/>
          </a:prstGeom>
        </p:spPr>
      </p:pic>
      <p:sp>
        <p:nvSpPr>
          <p:cNvPr id="20" name="Text Placeholder 26"/>
          <p:cNvSpPr>
            <a:spLocks noGrp="1"/>
          </p:cNvSpPr>
          <p:nvPr>
            <p:ph type="body" sz="quarter" idx="16" hasCustomPrompt="1"/>
          </p:nvPr>
        </p:nvSpPr>
        <p:spPr>
          <a:xfrm>
            <a:off x="165101" y="3534870"/>
            <a:ext cx="5104155"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54519" y="4898572"/>
            <a:ext cx="512685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p:cNvGrpSpPr/>
          <p:nvPr/>
        </p:nvGrpSpPr>
        <p:grpSpPr>
          <a:xfrm>
            <a:off x="0" y="12208"/>
            <a:ext cx="12192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426763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84" y="1709351"/>
            <a:ext cx="1158874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7500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8.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8.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8.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1537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8132064" y="6419355"/>
            <a:ext cx="4059936"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8132064"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12192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p:nvPicPr>
        <p:blipFill>
          <a:blip r:embed="rId8"/>
          <a:stretch>
            <a:fillRect/>
          </a:stretch>
        </p:blipFill>
        <p:spPr>
          <a:xfrm>
            <a:off x="7188200" y="6584950"/>
            <a:ext cx="3911600" cy="127000"/>
          </a:xfrm>
          <a:prstGeom prst="rect">
            <a:avLst/>
          </a:prstGeom>
        </p:spPr>
      </p:pic>
      <p:sp>
        <p:nvSpPr>
          <p:cNvPr id="6"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p:nvGrpSpPr>
        <p:grpSpPr>
          <a:xfrm>
            <a:off x="0" y="0"/>
            <a:ext cx="12192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82379700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633348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3"/>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610734792"/>
      </p:ext>
    </p:extLst>
  </p:cSld>
  <p:clrMap bg1="lt1" tx1="dk1" bg2="lt2" tx2="dk2" accent1="accent1" accent2="accent2" accent3="accent3" accent4="accent4" accent5="accent5" accent6="accent6" hlink="hlink" folHlink="folHlink"/>
  <p:sldLayoutIdLst>
    <p:sldLayoutId id="2147483695"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96474"/>
      </p:ext>
    </p:extLst>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3"/>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715113559"/>
      </p:ext>
    </p:extLst>
  </p:cSld>
  <p:clrMap bg1="lt1" tx1="dk1" bg2="lt2" tx2="dk2" accent1="accent1" accent2="accent2" accent3="accent3" accent4="accent4" accent5="accent5" accent6="accent6" hlink="hlink" folHlink="folHlink"/>
  <p:sldLayoutIdLst>
    <p:sldLayoutId id="214748370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5"/>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187574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6"/>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9768819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073472"/>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942841-3C75-4B33-BA5C-F53C4D4ED840}"/>
              </a:ext>
            </a:extLst>
          </p:cNvPr>
          <p:cNvSpPr>
            <a:spLocks noGrp="1"/>
          </p:cNvSpPr>
          <p:nvPr>
            <p:ph type="body" sz="quarter" idx="14"/>
          </p:nvPr>
        </p:nvSpPr>
        <p:spPr>
          <a:xfrm>
            <a:off x="165101" y="4381377"/>
            <a:ext cx="6678581" cy="1256167"/>
          </a:xfrm>
        </p:spPr>
        <p:txBody>
          <a:bodyPr/>
          <a:lstStyle/>
          <a:p>
            <a:r>
              <a:rPr lang="en-US" sz="2400" dirty="0"/>
              <a:t>MIS 634</a:t>
            </a:r>
          </a:p>
          <a:p>
            <a:r>
              <a:rPr lang="en-US" sz="2400" dirty="0"/>
              <a:t>Business Intelligence &amp; Data Integration - LAB</a:t>
            </a:r>
          </a:p>
          <a:p>
            <a:endParaRPr lang="en-US" dirty="0"/>
          </a:p>
        </p:txBody>
      </p:sp>
      <p:sp>
        <p:nvSpPr>
          <p:cNvPr id="4" name="Text Placeholder 3">
            <a:extLst>
              <a:ext uri="{FF2B5EF4-FFF2-40B4-BE49-F238E27FC236}">
                <a16:creationId xmlns:a16="http://schemas.microsoft.com/office/drawing/2014/main" id="{3C0B614E-8C18-492E-97F6-4F78BBFE3077}"/>
              </a:ext>
            </a:extLst>
          </p:cNvPr>
          <p:cNvSpPr>
            <a:spLocks noGrp="1"/>
          </p:cNvSpPr>
          <p:nvPr>
            <p:ph type="body" sz="quarter" idx="13"/>
          </p:nvPr>
        </p:nvSpPr>
        <p:spPr>
          <a:xfrm>
            <a:off x="165101" y="1725706"/>
            <a:ext cx="7294913" cy="1648865"/>
          </a:xfrm>
        </p:spPr>
        <p:txBody>
          <a:bodyPr/>
          <a:lstStyle/>
          <a:p>
            <a:r>
              <a:rPr lang="en-US" altLang="zh-CN" sz="4000" dirty="0">
                <a:solidFill>
                  <a:srgbClr val="C00000"/>
                </a:solidFill>
                <a:cs typeface="Calibri Light"/>
              </a:rPr>
              <a:t>Tableau for </a:t>
            </a:r>
          </a:p>
          <a:p>
            <a:r>
              <a:rPr lang="en-US" altLang="zh-CN" sz="4000" dirty="0">
                <a:solidFill>
                  <a:srgbClr val="C00000"/>
                </a:solidFill>
                <a:cs typeface="Calibri Light"/>
              </a:rPr>
              <a:t>            Data Visualization II</a:t>
            </a:r>
          </a:p>
          <a:p>
            <a:endParaRPr lang="de-DE" altLang="zh-CN" sz="4000" dirty="0">
              <a:solidFill>
                <a:srgbClr val="C00000"/>
              </a:solidFill>
              <a:cs typeface="Calibri Light"/>
            </a:endParaRPr>
          </a:p>
        </p:txBody>
      </p:sp>
    </p:spTree>
    <p:extLst>
      <p:ext uri="{BB962C8B-B14F-4D97-AF65-F5344CB8AC3E}">
        <p14:creationId xmlns:p14="http://schemas.microsoft.com/office/powerpoint/2010/main" val="266920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F0770-34C7-C9BA-741D-DA4183C71977}"/>
              </a:ext>
            </a:extLst>
          </p:cNvPr>
          <p:cNvSpPr>
            <a:spLocks noGrp="1"/>
          </p:cNvSpPr>
          <p:nvPr>
            <p:ph type="sldNum" sz="quarter" idx="13"/>
          </p:nvPr>
        </p:nvSpPr>
        <p:spPr/>
        <p:txBody>
          <a:bodyPr/>
          <a:lstStyle/>
          <a:p>
            <a:fld id="{12342C3A-DD85-7843-B416-BD52AB030D59}" type="slidenum">
              <a:rPr lang="en-US" smtClean="0"/>
              <a:pPr/>
              <a:t>10</a:t>
            </a:fld>
            <a:endParaRPr lang="en-US" dirty="0"/>
          </a:p>
        </p:txBody>
      </p:sp>
      <p:sp>
        <p:nvSpPr>
          <p:cNvPr id="4" name="Title 3">
            <a:extLst>
              <a:ext uri="{FF2B5EF4-FFF2-40B4-BE49-F238E27FC236}">
                <a16:creationId xmlns:a16="http://schemas.microsoft.com/office/drawing/2014/main" id="{9BE25951-C659-86A6-3D96-501FE35C98CE}"/>
              </a:ext>
            </a:extLst>
          </p:cNvPr>
          <p:cNvSpPr>
            <a:spLocks noGrp="1"/>
          </p:cNvSpPr>
          <p:nvPr>
            <p:ph type="title"/>
          </p:nvPr>
        </p:nvSpPr>
        <p:spPr/>
        <p:txBody>
          <a:bodyPr/>
          <a:lstStyle/>
          <a:p>
            <a:r>
              <a:rPr lang="en-US" dirty="0"/>
              <a:t>Applying </a:t>
            </a:r>
            <a:r>
              <a:rPr lang="en-US" dirty="0" err="1"/>
              <a:t>TabPy</a:t>
            </a:r>
            <a:endParaRPr lang="en-US" dirty="0"/>
          </a:p>
        </p:txBody>
      </p:sp>
      <p:pic>
        <p:nvPicPr>
          <p:cNvPr id="8" name="Picture 7">
            <a:extLst>
              <a:ext uri="{FF2B5EF4-FFF2-40B4-BE49-F238E27FC236}">
                <a16:creationId xmlns:a16="http://schemas.microsoft.com/office/drawing/2014/main" id="{1D389BB9-33D3-EFFB-2689-F2462BDF616F}"/>
              </a:ext>
            </a:extLst>
          </p:cNvPr>
          <p:cNvPicPr>
            <a:picLocks noChangeAspect="1"/>
          </p:cNvPicPr>
          <p:nvPr/>
        </p:nvPicPr>
        <p:blipFill>
          <a:blip r:embed="rId2"/>
          <a:stretch>
            <a:fillRect/>
          </a:stretch>
        </p:blipFill>
        <p:spPr>
          <a:xfrm>
            <a:off x="3639678" y="314599"/>
            <a:ext cx="7509806" cy="6228801"/>
          </a:xfrm>
          <a:prstGeom prst="rect">
            <a:avLst/>
          </a:prstGeom>
        </p:spPr>
      </p:pic>
    </p:spTree>
    <p:extLst>
      <p:ext uri="{BB962C8B-B14F-4D97-AF65-F5344CB8AC3E}">
        <p14:creationId xmlns:p14="http://schemas.microsoft.com/office/powerpoint/2010/main" val="170327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203362-33FE-44AE-87F7-70EA4FAD65F3}"/>
              </a:ext>
            </a:extLst>
          </p:cNvPr>
          <p:cNvSpPr>
            <a:spLocks noGrp="1"/>
          </p:cNvSpPr>
          <p:nvPr>
            <p:ph type="sldNum" sz="quarter" idx="13"/>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A684A700-7E0B-4D36-86BA-D71C86ABA7A5}"/>
              </a:ext>
            </a:extLst>
          </p:cNvPr>
          <p:cNvSpPr>
            <a:spLocks noGrp="1"/>
          </p:cNvSpPr>
          <p:nvPr>
            <p:ph type="body" sz="quarter" idx="12"/>
          </p:nvPr>
        </p:nvSpPr>
        <p:spPr>
          <a:xfrm>
            <a:off x="199244" y="954217"/>
            <a:ext cx="11588749" cy="4981786"/>
          </a:xfrm>
        </p:spPr>
        <p:txBody>
          <a:bodyPr/>
          <a:lstStyle/>
          <a:p>
            <a:pPr marL="285750" indent="-285750">
              <a:buFont typeface="Arial" panose="020B0604020202020204" pitchFamily="34" charset="0"/>
              <a:buChar char="•"/>
            </a:pPr>
            <a:r>
              <a:rPr lang="en-US" sz="2400" dirty="0"/>
              <a:t>Apply the four examples of </a:t>
            </a:r>
            <a:r>
              <a:rPr lang="en-US" sz="2400" dirty="0" err="1"/>
              <a:t>Pytab</a:t>
            </a:r>
            <a:r>
              <a:rPr lang="en-US" sz="2400" dirty="0"/>
              <a:t> functions (https://visualbi.com/blogs/tableau/exploring-basics-tabpy-coding/)</a:t>
            </a:r>
          </a:p>
        </p:txBody>
      </p:sp>
      <p:sp>
        <p:nvSpPr>
          <p:cNvPr id="4" name="Title 3">
            <a:extLst>
              <a:ext uri="{FF2B5EF4-FFF2-40B4-BE49-F238E27FC236}">
                <a16:creationId xmlns:a16="http://schemas.microsoft.com/office/drawing/2014/main" id="{09181F79-4F91-4C95-9B0D-DB480DC87C8B}"/>
              </a:ext>
            </a:extLst>
          </p:cNvPr>
          <p:cNvSpPr>
            <a:spLocks noGrp="1"/>
          </p:cNvSpPr>
          <p:nvPr>
            <p:ph type="title"/>
          </p:nvPr>
        </p:nvSpPr>
        <p:spPr/>
        <p:txBody>
          <a:bodyPr/>
          <a:lstStyle/>
          <a:p>
            <a:r>
              <a:rPr lang="en-US" dirty="0"/>
              <a:t>Exercise </a:t>
            </a:r>
          </a:p>
        </p:txBody>
      </p:sp>
      <p:pic>
        <p:nvPicPr>
          <p:cNvPr id="1026" name="Picture 2" descr="Exploring the basics of TabPy Coding">
            <a:extLst>
              <a:ext uri="{FF2B5EF4-FFF2-40B4-BE49-F238E27FC236}">
                <a16:creationId xmlns:a16="http://schemas.microsoft.com/office/drawing/2014/main" id="{D212BD5D-D64F-442E-BD94-643CEF3AA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41" y="1861052"/>
            <a:ext cx="4119292" cy="2218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ploring the basics of TabPy Coding">
            <a:extLst>
              <a:ext uri="{FF2B5EF4-FFF2-40B4-BE49-F238E27FC236}">
                <a16:creationId xmlns:a16="http://schemas.microsoft.com/office/drawing/2014/main" id="{B33CB7DA-9672-4DC5-AB7D-81881CB01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3901" y="1757853"/>
            <a:ext cx="4414772" cy="2371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oring the basics of TabPy Coding">
            <a:extLst>
              <a:ext uri="{FF2B5EF4-FFF2-40B4-BE49-F238E27FC236}">
                <a16:creationId xmlns:a16="http://schemas.microsoft.com/office/drawing/2014/main" id="{2CDAD283-2944-4765-A24A-064FBEF7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90" y="4207719"/>
            <a:ext cx="4460803" cy="25319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ploring the basics of TabPy Coding">
            <a:extLst>
              <a:ext uri="{FF2B5EF4-FFF2-40B4-BE49-F238E27FC236}">
                <a16:creationId xmlns:a16="http://schemas.microsoft.com/office/drawing/2014/main" id="{98844C82-28DE-421C-B850-28DFC08AA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9258" y="4242624"/>
            <a:ext cx="4632504" cy="2530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6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48C748-5B76-44E7-B7A3-9B81D09DBE0C}"/>
              </a:ext>
            </a:extLst>
          </p:cNvPr>
          <p:cNvSpPr>
            <a:spLocks noGrp="1"/>
          </p:cNvSpPr>
          <p:nvPr>
            <p:ph type="sldNum" sz="quarter" idx="13"/>
          </p:nvPr>
        </p:nvSpPr>
        <p:spPr/>
        <p:txBody>
          <a:bodyPr/>
          <a:lstStyle/>
          <a:p>
            <a:fld id="{12342C3A-DD85-7843-B416-BD52AB030D59}" type="slidenum">
              <a:rPr lang="en-US" smtClean="0"/>
              <a:pPr/>
              <a:t>12</a:t>
            </a:fld>
            <a:endParaRPr lang="en-US" dirty="0"/>
          </a:p>
        </p:txBody>
      </p:sp>
      <p:sp>
        <p:nvSpPr>
          <p:cNvPr id="3" name="Text Placeholder 2">
            <a:extLst>
              <a:ext uri="{FF2B5EF4-FFF2-40B4-BE49-F238E27FC236}">
                <a16:creationId xmlns:a16="http://schemas.microsoft.com/office/drawing/2014/main" id="{5F91D3E0-8A71-48EB-9BDC-ECBFE3D5A34D}"/>
              </a:ext>
            </a:extLst>
          </p:cNvPr>
          <p:cNvSpPr>
            <a:spLocks noGrp="1"/>
          </p:cNvSpPr>
          <p:nvPr>
            <p:ph type="body" sz="quarter" idx="12"/>
          </p:nvPr>
        </p:nvSpPr>
        <p:spPr/>
        <p:txBody>
          <a:bodyPr/>
          <a:lstStyle/>
          <a:p>
            <a:pPr marL="342900" indent="-342900">
              <a:buFont typeface="Arial" panose="020B0604020202020204" pitchFamily="34" charset="0"/>
              <a:buChar char="•"/>
            </a:pPr>
            <a:r>
              <a:rPr lang="en-US" sz="2000" b="1" dirty="0"/>
              <a:t>Complete the following tasks with Tableau with nasa-meteorite.csv</a:t>
            </a:r>
          </a:p>
          <a:p>
            <a:pPr marL="342900" indent="-342900">
              <a:buFont typeface="Arial" panose="020B0604020202020204" pitchFamily="34" charset="0"/>
              <a:buChar char="•"/>
            </a:pPr>
            <a:r>
              <a:rPr lang="en-US" sz="2000" dirty="0"/>
              <a:t>Create a Calculated Field to display weight of meteorites by tons</a:t>
            </a:r>
          </a:p>
          <a:p>
            <a:pPr marL="800100" lvl="1" indent="-342900">
              <a:buFont typeface="Arial" panose="020B0604020202020204" pitchFamily="34" charset="0"/>
              <a:buChar char="•"/>
            </a:pPr>
            <a:r>
              <a:rPr lang="en-US" sz="1800" dirty="0"/>
              <a:t>1. Create a new calculated field named “Tons”</a:t>
            </a:r>
          </a:p>
          <a:p>
            <a:pPr marL="800100" lvl="1" indent="-342900">
              <a:buFont typeface="Arial" panose="020B0604020202020204" pitchFamily="34" charset="0"/>
              <a:buChar char="•"/>
            </a:pPr>
            <a:r>
              <a:rPr lang="en-US" sz="1800" dirty="0"/>
              <a:t>2. Divide Mass by 907185</a:t>
            </a:r>
          </a:p>
          <a:p>
            <a:pPr marL="342900" lvl="1" indent="-342900">
              <a:buFont typeface="Arial" panose="020B0604020202020204" pitchFamily="34" charset="0"/>
              <a:buChar char="•"/>
            </a:pPr>
            <a:r>
              <a:rPr lang="en-US" sz="2000" dirty="0"/>
              <a:t>Create a Bar Chart to display largest meteorites by location</a:t>
            </a:r>
          </a:p>
          <a:p>
            <a:pPr marL="800100" lvl="1" indent="-342900">
              <a:buFont typeface="Arial" panose="020B0604020202020204" pitchFamily="34" charset="0"/>
              <a:buChar char="•"/>
            </a:pPr>
            <a:r>
              <a:rPr lang="en-US" sz="1800" dirty="0"/>
              <a:t>1. Create a new sheet titled “Meteorite by City”</a:t>
            </a:r>
          </a:p>
          <a:p>
            <a:pPr marL="800100" lvl="1" indent="-342900">
              <a:buFont typeface="Arial" panose="020B0604020202020204" pitchFamily="34" charset="0"/>
              <a:buChar char="•"/>
            </a:pPr>
            <a:r>
              <a:rPr lang="en-US" sz="1800" dirty="0"/>
              <a:t>2. Create horizontal bar graph of fallen meteorites by city using the City dimension and Tons measure</a:t>
            </a:r>
          </a:p>
          <a:p>
            <a:pPr marL="800100" lvl="1" indent="-342900">
              <a:buFont typeface="Arial" panose="020B0604020202020204" pitchFamily="34" charset="0"/>
              <a:buChar char="•"/>
            </a:pPr>
            <a:r>
              <a:rPr lang="en-US" sz="1800" dirty="0"/>
              <a:t>3. Sort the graph in descending order using the axis sort icon</a:t>
            </a:r>
          </a:p>
          <a:p>
            <a:pPr marL="800100" lvl="1" indent="-342900">
              <a:buFont typeface="Arial" panose="020B0604020202020204" pitchFamily="34" charset="0"/>
              <a:buChar char="•"/>
            </a:pPr>
            <a:r>
              <a:rPr lang="en-US" sz="1800" dirty="0"/>
              <a:t>4. Filter the graph to only show top 10 largest (mass) fallen meteorites by city using the Top N filter feature</a:t>
            </a:r>
          </a:p>
          <a:p>
            <a:pPr marL="342900" indent="-342900">
              <a:buFont typeface="Arial" panose="020B0604020202020204" pitchFamily="34" charset="0"/>
              <a:buChar char="•"/>
            </a:pPr>
            <a:endParaRPr lang="en-US" sz="2000" dirty="0"/>
          </a:p>
        </p:txBody>
      </p:sp>
      <p:sp>
        <p:nvSpPr>
          <p:cNvPr id="4" name="Title 3">
            <a:extLst>
              <a:ext uri="{FF2B5EF4-FFF2-40B4-BE49-F238E27FC236}">
                <a16:creationId xmlns:a16="http://schemas.microsoft.com/office/drawing/2014/main" id="{C4B94CD3-FBAA-4837-BA5D-1481C4AB0256}"/>
              </a:ext>
            </a:extLst>
          </p:cNvPr>
          <p:cNvSpPr>
            <a:spLocks noGrp="1"/>
          </p:cNvSpPr>
          <p:nvPr>
            <p:ph type="title"/>
          </p:nvPr>
        </p:nvSpPr>
        <p:spPr/>
        <p:txBody>
          <a:bodyPr/>
          <a:lstStyle/>
          <a:p>
            <a:r>
              <a:rPr lang="en-US" dirty="0"/>
              <a:t>HWK4: Tableau</a:t>
            </a:r>
          </a:p>
        </p:txBody>
      </p:sp>
    </p:spTree>
    <p:extLst>
      <p:ext uri="{BB962C8B-B14F-4D97-AF65-F5344CB8AC3E}">
        <p14:creationId xmlns:p14="http://schemas.microsoft.com/office/powerpoint/2010/main" val="345394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5E5E54-6E48-4D7D-C268-02350252A625}"/>
              </a:ext>
            </a:extLst>
          </p:cNvPr>
          <p:cNvSpPr>
            <a:spLocks noGrp="1"/>
          </p:cNvSpPr>
          <p:nvPr>
            <p:ph type="sldNum" sz="quarter" idx="13"/>
          </p:nvPr>
        </p:nvSpPr>
        <p:spPr/>
        <p:txBody>
          <a:bodyPr/>
          <a:lstStyle/>
          <a:p>
            <a:fld id="{12342C3A-DD85-7843-B416-BD52AB030D59}" type="slidenum">
              <a:rPr lang="en-US" smtClean="0"/>
              <a:pPr/>
              <a:t>13</a:t>
            </a:fld>
            <a:endParaRPr lang="en-US" dirty="0"/>
          </a:p>
        </p:txBody>
      </p:sp>
      <p:sp>
        <p:nvSpPr>
          <p:cNvPr id="3" name="Text Placeholder 2">
            <a:extLst>
              <a:ext uri="{FF2B5EF4-FFF2-40B4-BE49-F238E27FC236}">
                <a16:creationId xmlns:a16="http://schemas.microsoft.com/office/drawing/2014/main" id="{C51A5F60-16AB-B250-8535-96A89C112F02}"/>
              </a:ext>
            </a:extLst>
          </p:cNvPr>
          <p:cNvSpPr>
            <a:spLocks noGrp="1"/>
          </p:cNvSpPr>
          <p:nvPr>
            <p:ph type="body" sz="quarter" idx="12"/>
          </p:nvPr>
        </p:nvSpPr>
        <p:spPr>
          <a:xfrm>
            <a:off x="302684" y="745063"/>
            <a:ext cx="11588749" cy="5993088"/>
          </a:xfrm>
        </p:spPr>
        <p:txBody>
          <a:bodyPr/>
          <a:lstStyle/>
          <a:p>
            <a:pPr marL="342900" indent="-342900">
              <a:buFont typeface="Arial" panose="020B0604020202020204" pitchFamily="34" charset="0"/>
              <a:buChar char="•"/>
            </a:pPr>
            <a:r>
              <a:rPr lang="en-US" sz="2000" dirty="0"/>
              <a:t>Display meteorite landing locations using a map</a:t>
            </a:r>
          </a:p>
          <a:p>
            <a:pPr marL="800100" lvl="1" indent="-342900">
              <a:buFont typeface="Arial" panose="020B0604020202020204" pitchFamily="34" charset="0"/>
              <a:buChar char="•"/>
            </a:pPr>
            <a:r>
              <a:rPr lang="en-US" sz="1800" dirty="0"/>
              <a:t>1. Create a new sheet and name it “Meteorites by Location”</a:t>
            </a:r>
          </a:p>
          <a:p>
            <a:pPr marL="800100" lvl="1" indent="-342900">
              <a:buFont typeface="Arial" panose="020B0604020202020204" pitchFamily="34" charset="0"/>
              <a:buChar char="•"/>
            </a:pPr>
            <a:r>
              <a:rPr lang="en-US" sz="1800" dirty="0"/>
              <a:t>2. Create a Symbol Map using the Lat and Long dimensions</a:t>
            </a:r>
          </a:p>
          <a:p>
            <a:pPr marL="800100" lvl="1" indent="-342900">
              <a:buFont typeface="Arial" panose="020B0604020202020204" pitchFamily="34" charset="0"/>
              <a:buChar char="•"/>
            </a:pPr>
            <a:r>
              <a:rPr lang="en-US" sz="1800" dirty="0"/>
              <a:t>3. Change the size of each Mark using the Tons measure</a:t>
            </a:r>
          </a:p>
          <a:p>
            <a:pPr marL="800100" lvl="1" indent="-342900">
              <a:buFont typeface="Arial" panose="020B0604020202020204" pitchFamily="34" charset="0"/>
              <a:buChar char="•"/>
            </a:pPr>
            <a:r>
              <a:rPr lang="en-US" sz="1800" dirty="0"/>
              <a:t>4. Change the color of the Marks using the Fall dimension</a:t>
            </a:r>
          </a:p>
          <a:p>
            <a:pPr marL="800100" lvl="1" indent="-342900">
              <a:buFont typeface="Arial" panose="020B0604020202020204" pitchFamily="34" charset="0"/>
              <a:buChar char="•"/>
            </a:pPr>
            <a:r>
              <a:rPr lang="en-US" sz="1800" dirty="0"/>
              <a:t>5. Edit the ToolTip to include Tons, Year, City, and Fall Status</a:t>
            </a:r>
          </a:p>
          <a:p>
            <a:pPr marL="342900" lvl="1" indent="-342900">
              <a:buFont typeface="Arial" panose="020B0604020202020204" pitchFamily="34" charset="0"/>
              <a:buChar char="•"/>
            </a:pPr>
            <a:r>
              <a:rPr lang="en-US" sz="2000" dirty="0"/>
              <a:t>Create a dashboard that displays the sheets</a:t>
            </a:r>
          </a:p>
          <a:p>
            <a:pPr marL="800100" lvl="2" indent="-342900">
              <a:buFont typeface="Arial" panose="020B0604020202020204" pitchFamily="34" charset="0"/>
              <a:buChar char="•"/>
            </a:pPr>
            <a:r>
              <a:rPr lang="en-US" sz="1800" dirty="0"/>
              <a:t>1. Create a new Dashboard and name it “Meteorite Insights”</a:t>
            </a:r>
          </a:p>
          <a:p>
            <a:pPr marL="800100" lvl="2" indent="-342900">
              <a:buFont typeface="Arial" panose="020B0604020202020204" pitchFamily="34" charset="0"/>
              <a:buChar char="•"/>
            </a:pPr>
            <a:r>
              <a:rPr lang="en-US" sz="1800" dirty="0"/>
              <a:t>2. Check the box to show the title of the dashboard</a:t>
            </a:r>
          </a:p>
          <a:p>
            <a:pPr marL="800100" lvl="2" indent="-342900">
              <a:buFont typeface="Arial" panose="020B0604020202020204" pitchFamily="34" charset="0"/>
              <a:buChar char="•"/>
            </a:pPr>
            <a:r>
              <a:rPr lang="en-US" sz="1800" dirty="0"/>
              <a:t>3. Drag Meteorites by City to the view</a:t>
            </a:r>
          </a:p>
          <a:p>
            <a:pPr marL="800100" lvl="2" indent="-342900">
              <a:buFont typeface="Arial" panose="020B0604020202020204" pitchFamily="34" charset="0"/>
              <a:buChar char="•"/>
            </a:pPr>
            <a:r>
              <a:rPr lang="en-US" sz="1800" dirty="0"/>
              <a:t>4. Drag Meteorites by Location to the view</a:t>
            </a:r>
          </a:p>
          <a:p>
            <a:pPr marL="800100" lvl="2" indent="-342900">
              <a:buFont typeface="Arial" panose="020B0604020202020204" pitchFamily="34" charset="0"/>
              <a:buChar char="•"/>
            </a:pPr>
            <a:r>
              <a:rPr lang="en-US" sz="1800" dirty="0"/>
              <a:t>5. Display the legend in the same container as the map</a:t>
            </a:r>
          </a:p>
          <a:p>
            <a:pPr marL="457200" lvl="2"/>
            <a:r>
              <a:rPr lang="en-US" sz="1800" b="1" dirty="0"/>
              <a:t> Submission:  Screenshot of Dashboard &amp; .</a:t>
            </a:r>
            <a:r>
              <a:rPr lang="en-US" sz="1800" b="1" dirty="0" err="1"/>
              <a:t>twb</a:t>
            </a:r>
            <a:r>
              <a:rPr lang="en-US" sz="1800" b="1" dirty="0"/>
              <a:t> file</a:t>
            </a:r>
            <a:endParaRPr lang="en-US" sz="1600" b="1" dirty="0"/>
          </a:p>
          <a:p>
            <a:endParaRPr lang="en-US" dirty="0"/>
          </a:p>
        </p:txBody>
      </p:sp>
      <p:sp>
        <p:nvSpPr>
          <p:cNvPr id="4" name="Title 3">
            <a:extLst>
              <a:ext uri="{FF2B5EF4-FFF2-40B4-BE49-F238E27FC236}">
                <a16:creationId xmlns:a16="http://schemas.microsoft.com/office/drawing/2014/main" id="{90A224EF-A082-F3D4-045F-894AFBA77A0E}"/>
              </a:ext>
            </a:extLst>
          </p:cNvPr>
          <p:cNvSpPr>
            <a:spLocks noGrp="1"/>
          </p:cNvSpPr>
          <p:nvPr>
            <p:ph type="title"/>
          </p:nvPr>
        </p:nvSpPr>
        <p:spPr>
          <a:xfrm>
            <a:off x="302684" y="209200"/>
            <a:ext cx="9737787" cy="535863"/>
          </a:xfrm>
        </p:spPr>
        <p:txBody>
          <a:bodyPr/>
          <a:lstStyle/>
          <a:p>
            <a:r>
              <a:rPr lang="en-US" dirty="0"/>
              <a:t>HWK4: Tableau</a:t>
            </a:r>
          </a:p>
        </p:txBody>
      </p:sp>
    </p:spTree>
    <p:extLst>
      <p:ext uri="{BB962C8B-B14F-4D97-AF65-F5344CB8AC3E}">
        <p14:creationId xmlns:p14="http://schemas.microsoft.com/office/powerpoint/2010/main" val="7366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BDC73-ABA3-48F3-B9BD-9A66781D1510}"/>
              </a:ext>
            </a:extLst>
          </p:cNvPr>
          <p:cNvSpPr>
            <a:spLocks noGrp="1"/>
          </p:cNvSpPr>
          <p:nvPr>
            <p:ph type="sldNum" sz="quarter" idx="13"/>
          </p:nvPr>
        </p:nvSpPr>
        <p:spPr/>
        <p:txBody>
          <a:bodyPr/>
          <a:lstStyle/>
          <a:p>
            <a:fld id="{12342C3A-DD85-7843-B416-BD52AB030D59}" type="slidenum">
              <a:rPr lang="en-US" smtClean="0"/>
              <a:pPr/>
              <a:t>2</a:t>
            </a:fld>
            <a:endParaRPr lang="en-US" dirty="0"/>
          </a:p>
        </p:txBody>
      </p:sp>
      <p:sp>
        <p:nvSpPr>
          <p:cNvPr id="4" name="Title 3">
            <a:extLst>
              <a:ext uri="{FF2B5EF4-FFF2-40B4-BE49-F238E27FC236}">
                <a16:creationId xmlns:a16="http://schemas.microsoft.com/office/drawing/2014/main" id="{C2FEA51F-8CE7-48F5-9AF2-63BA2F559C48}"/>
              </a:ext>
            </a:extLst>
          </p:cNvPr>
          <p:cNvSpPr>
            <a:spLocks noGrp="1"/>
          </p:cNvSpPr>
          <p:nvPr>
            <p:ph type="title"/>
          </p:nvPr>
        </p:nvSpPr>
        <p:spPr/>
        <p:txBody>
          <a:bodyPr/>
          <a:lstStyle/>
          <a:p>
            <a:r>
              <a:rPr lang="en-US" altLang="zh-CN" dirty="0"/>
              <a:t>Review &amp; </a:t>
            </a:r>
            <a:r>
              <a:rPr lang="en-US" dirty="0">
                <a:sym typeface="Wingdings" panose="05000000000000000000" pitchFamily="2" charset="2"/>
              </a:rPr>
              <a:t>Extension</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86781FF-77C5-4A43-868C-84E4F0814C5D}"/>
                  </a:ext>
                </a:extLst>
              </p14:cNvPr>
              <p14:cNvContentPartPr/>
              <p14:nvPr/>
            </p14:nvContentPartPr>
            <p14:xfrm>
              <a:off x="5792338" y="2221426"/>
              <a:ext cx="360" cy="360"/>
            </p14:xfrm>
          </p:contentPart>
        </mc:Choice>
        <mc:Fallback xmlns="">
          <p:pic>
            <p:nvPicPr>
              <p:cNvPr id="6" name="Ink 5">
                <a:extLst>
                  <a:ext uri="{FF2B5EF4-FFF2-40B4-BE49-F238E27FC236}">
                    <a16:creationId xmlns:a16="http://schemas.microsoft.com/office/drawing/2014/main" id="{786781FF-77C5-4A43-868C-84E4F0814C5D}"/>
                  </a:ext>
                </a:extLst>
              </p:cNvPr>
              <p:cNvPicPr/>
              <p:nvPr/>
            </p:nvPicPr>
            <p:blipFill>
              <a:blip r:embed="rId4"/>
              <a:stretch>
                <a:fillRect/>
              </a:stretch>
            </p:blipFill>
            <p:spPr>
              <a:xfrm>
                <a:off x="5783698" y="2212786"/>
                <a:ext cx="18000" cy="18000"/>
              </a:xfrm>
              <a:prstGeom prst="rect">
                <a:avLst/>
              </a:prstGeom>
            </p:spPr>
          </p:pic>
        </mc:Fallback>
      </mc:AlternateContent>
      <p:pic>
        <p:nvPicPr>
          <p:cNvPr id="7" name="Picture 6">
            <a:extLst>
              <a:ext uri="{FF2B5EF4-FFF2-40B4-BE49-F238E27FC236}">
                <a16:creationId xmlns:a16="http://schemas.microsoft.com/office/drawing/2014/main" id="{137C0EDC-AE12-42F9-9F3A-476A3331BB88}"/>
              </a:ext>
            </a:extLst>
          </p:cNvPr>
          <p:cNvPicPr>
            <a:picLocks noChangeAspect="1"/>
          </p:cNvPicPr>
          <p:nvPr/>
        </p:nvPicPr>
        <p:blipFill>
          <a:blip r:embed="rId5"/>
          <a:stretch>
            <a:fillRect/>
          </a:stretch>
        </p:blipFill>
        <p:spPr>
          <a:xfrm>
            <a:off x="3644062" y="1604962"/>
            <a:ext cx="4238625" cy="3648075"/>
          </a:xfrm>
          <a:prstGeom prst="rect">
            <a:avLst/>
          </a:prstGeom>
        </p:spPr>
      </p:pic>
    </p:spTree>
    <p:extLst>
      <p:ext uri="{BB962C8B-B14F-4D97-AF65-F5344CB8AC3E}">
        <p14:creationId xmlns:p14="http://schemas.microsoft.com/office/powerpoint/2010/main" val="64101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2E45E-938D-4879-9780-416C37488A75}"/>
              </a:ext>
            </a:extLst>
          </p:cNvPr>
          <p:cNvSpPr>
            <a:spLocks noGrp="1"/>
          </p:cNvSpPr>
          <p:nvPr>
            <p:ph type="sldNum" sz="quarter" idx="13"/>
          </p:nvPr>
        </p:nvSpPr>
        <p:spPr/>
        <p:txBody>
          <a:bodyPr/>
          <a:lstStyle/>
          <a:p>
            <a:fld id="{12342C3A-DD85-7843-B416-BD52AB030D59}" type="slidenum">
              <a:rPr lang="en-US" smtClean="0"/>
              <a:pPr/>
              <a:t>3</a:t>
            </a:fld>
            <a:endParaRPr lang="en-US" dirty="0"/>
          </a:p>
        </p:txBody>
      </p:sp>
      <p:sp>
        <p:nvSpPr>
          <p:cNvPr id="4" name="Title 3">
            <a:extLst>
              <a:ext uri="{FF2B5EF4-FFF2-40B4-BE49-F238E27FC236}">
                <a16:creationId xmlns:a16="http://schemas.microsoft.com/office/drawing/2014/main" id="{9A6B5832-C3C3-474C-AAF2-86E4FE1C5F03}"/>
              </a:ext>
            </a:extLst>
          </p:cNvPr>
          <p:cNvSpPr>
            <a:spLocks noGrp="1"/>
          </p:cNvSpPr>
          <p:nvPr>
            <p:ph type="title"/>
          </p:nvPr>
        </p:nvSpPr>
        <p:spPr/>
        <p:txBody>
          <a:bodyPr/>
          <a:lstStyle/>
          <a:p>
            <a:r>
              <a:rPr lang="en-US" altLang="zh-CN" dirty="0"/>
              <a:t>Tableau &amp; Python</a:t>
            </a:r>
            <a:endParaRPr lang="en-US" dirty="0"/>
          </a:p>
        </p:txBody>
      </p:sp>
      <p:pic>
        <p:nvPicPr>
          <p:cNvPr id="9" name="Picture 8" descr="Diagram&#10;&#10;Description automatically generated">
            <a:extLst>
              <a:ext uri="{FF2B5EF4-FFF2-40B4-BE49-F238E27FC236}">
                <a16:creationId xmlns:a16="http://schemas.microsoft.com/office/drawing/2014/main" id="{94AC813B-CD17-4B23-830D-6AB29A47BC85}"/>
              </a:ext>
            </a:extLst>
          </p:cNvPr>
          <p:cNvPicPr>
            <a:picLocks noChangeAspect="1"/>
          </p:cNvPicPr>
          <p:nvPr/>
        </p:nvPicPr>
        <p:blipFill rotWithShape="1">
          <a:blip r:embed="rId2">
            <a:extLst>
              <a:ext uri="{28A0092B-C50C-407E-A947-70E740481C1C}">
                <a14:useLocalDpi xmlns:a14="http://schemas.microsoft.com/office/drawing/2010/main" val="0"/>
              </a:ext>
            </a:extLst>
          </a:blip>
          <a:srcRect l="8585" t="15083" r="1324" b="16802"/>
          <a:stretch/>
        </p:blipFill>
        <p:spPr>
          <a:xfrm>
            <a:off x="1241267" y="1450477"/>
            <a:ext cx="8993669" cy="3824908"/>
          </a:xfrm>
          <a:prstGeom prst="rect">
            <a:avLst/>
          </a:prstGeom>
        </p:spPr>
      </p:pic>
      <p:sp>
        <p:nvSpPr>
          <p:cNvPr id="10" name="Oval 9">
            <a:extLst>
              <a:ext uri="{FF2B5EF4-FFF2-40B4-BE49-F238E27FC236}">
                <a16:creationId xmlns:a16="http://schemas.microsoft.com/office/drawing/2014/main" id="{EAA4FADB-2A3C-4345-98BE-2AC5D4C0B37D}"/>
              </a:ext>
            </a:extLst>
          </p:cNvPr>
          <p:cNvSpPr/>
          <p:nvPr/>
        </p:nvSpPr>
        <p:spPr>
          <a:xfrm>
            <a:off x="831649" y="2830089"/>
            <a:ext cx="4936105" cy="2995591"/>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98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2E45E-938D-4879-9780-416C37488A75}"/>
              </a:ext>
            </a:extLst>
          </p:cNvPr>
          <p:cNvSpPr>
            <a:spLocks noGrp="1"/>
          </p:cNvSpPr>
          <p:nvPr>
            <p:ph type="sldNum" sz="quarter" idx="13"/>
          </p:nvPr>
        </p:nvSpPr>
        <p:spPr/>
        <p:txBody>
          <a:bodyPr/>
          <a:lstStyle/>
          <a:p>
            <a:fld id="{12342C3A-DD85-7843-B416-BD52AB030D59}" type="slidenum">
              <a:rPr lang="en-US" smtClean="0"/>
              <a:pPr/>
              <a:t>4</a:t>
            </a:fld>
            <a:endParaRPr lang="en-US" dirty="0"/>
          </a:p>
        </p:txBody>
      </p:sp>
      <p:sp>
        <p:nvSpPr>
          <p:cNvPr id="4" name="Title 3">
            <a:extLst>
              <a:ext uri="{FF2B5EF4-FFF2-40B4-BE49-F238E27FC236}">
                <a16:creationId xmlns:a16="http://schemas.microsoft.com/office/drawing/2014/main" id="{9A6B5832-C3C3-474C-AAF2-86E4FE1C5F03}"/>
              </a:ext>
            </a:extLst>
          </p:cNvPr>
          <p:cNvSpPr>
            <a:spLocks noGrp="1"/>
          </p:cNvSpPr>
          <p:nvPr>
            <p:ph type="title"/>
          </p:nvPr>
        </p:nvSpPr>
        <p:spPr/>
        <p:txBody>
          <a:bodyPr/>
          <a:lstStyle/>
          <a:p>
            <a:r>
              <a:rPr lang="en-US" altLang="zh-CN" dirty="0"/>
              <a:t>Tableau &amp; Python</a:t>
            </a:r>
            <a:endParaRPr lang="en-US" dirty="0"/>
          </a:p>
        </p:txBody>
      </p:sp>
      <p:sp>
        <p:nvSpPr>
          <p:cNvPr id="8" name="TextBox 7">
            <a:extLst>
              <a:ext uri="{FF2B5EF4-FFF2-40B4-BE49-F238E27FC236}">
                <a16:creationId xmlns:a16="http://schemas.microsoft.com/office/drawing/2014/main" id="{31EDDF4B-D4C7-4B33-8F8A-7A1FB0881B45}"/>
              </a:ext>
            </a:extLst>
          </p:cNvPr>
          <p:cNvSpPr txBox="1"/>
          <p:nvPr/>
        </p:nvSpPr>
        <p:spPr>
          <a:xfrm>
            <a:off x="624773" y="1217713"/>
            <a:ext cx="11481076" cy="3785652"/>
          </a:xfrm>
          <a:prstGeom prst="rect">
            <a:avLst/>
          </a:prstGeom>
          <a:noFill/>
        </p:spPr>
        <p:txBody>
          <a:bodyPr wrap="square" rtlCol="0">
            <a:spAutoFit/>
          </a:bodyPr>
          <a:lstStyle/>
          <a:p>
            <a:pPr algn="l">
              <a:buFont typeface="+mj-lt"/>
              <a:buAutoNum type="arabicPeriod"/>
            </a:pPr>
            <a:r>
              <a:rPr lang="en-US" sz="2400" dirty="0"/>
              <a:t> </a:t>
            </a:r>
            <a:r>
              <a:rPr lang="en-US" sz="2400" dirty="0" err="1"/>
              <a:t>TabPy</a:t>
            </a:r>
            <a:r>
              <a:rPr lang="en-US" sz="2400" dirty="0"/>
              <a:t> is a Python package</a:t>
            </a:r>
          </a:p>
          <a:p>
            <a:pPr algn="l">
              <a:buFont typeface="+mj-lt"/>
              <a:buAutoNum type="arabicPeriod"/>
            </a:pPr>
            <a:endParaRPr lang="en-US" sz="2400" dirty="0"/>
          </a:p>
          <a:p>
            <a:pPr algn="l">
              <a:buFont typeface="+mj-lt"/>
              <a:buAutoNum type="arabicPeriod"/>
            </a:pPr>
            <a:r>
              <a:rPr lang="en-US" sz="2400" dirty="0"/>
              <a:t>  </a:t>
            </a:r>
            <a:r>
              <a:rPr lang="en-US" altLang="zh-CN" sz="2400" dirty="0"/>
              <a:t>Y</a:t>
            </a:r>
            <a:r>
              <a:rPr lang="en-US" sz="2400" dirty="0"/>
              <a:t>ou can quickly deploy advanced analytics applications </a:t>
            </a:r>
            <a:r>
              <a:rPr lang="en-US" altLang="zh-CN" sz="2400" dirty="0"/>
              <a:t>with Python in Tableau:</a:t>
            </a:r>
          </a:p>
          <a:p>
            <a:pPr algn="l"/>
            <a:r>
              <a:rPr lang="en-US" sz="2400" dirty="0"/>
              <a:t>       </a:t>
            </a:r>
            <a:r>
              <a:rPr lang="en-US" sz="2400" dirty="0">
                <a:sym typeface="Wingdings" panose="05000000000000000000" pitchFamily="2" charset="2"/>
              </a:rPr>
              <a:t> </a:t>
            </a:r>
            <a:r>
              <a:rPr lang="en-US" sz="2400" i="1" dirty="0">
                <a:sym typeface="Wingdings" panose="05000000000000000000" pitchFamily="2" charset="2"/>
              </a:rPr>
              <a:t>“leading data visualization capabilities, </a:t>
            </a:r>
            <a:br>
              <a:rPr lang="en-US" sz="2400" i="1" dirty="0">
                <a:sym typeface="Wingdings" panose="05000000000000000000" pitchFamily="2" charset="2"/>
              </a:rPr>
            </a:br>
            <a:r>
              <a:rPr lang="en-US" sz="2400" i="1" dirty="0">
                <a:sym typeface="Wingdings" panose="05000000000000000000" pitchFamily="2" charset="2"/>
              </a:rPr>
              <a:t>             backed by powerful data science algorithms”</a:t>
            </a:r>
          </a:p>
          <a:p>
            <a:pPr algn="l"/>
            <a:endParaRPr lang="en-US" sz="2400" i="1" dirty="0">
              <a:sym typeface="Wingdings" panose="05000000000000000000" pitchFamily="2" charset="2"/>
            </a:endParaRPr>
          </a:p>
          <a:p>
            <a:pPr algn="l"/>
            <a:r>
              <a:rPr lang="en-US" sz="2400" dirty="0">
                <a:sym typeface="Wingdings" panose="05000000000000000000" pitchFamily="2" charset="2"/>
              </a:rPr>
              <a:t>3. “</a:t>
            </a:r>
            <a:r>
              <a:rPr lang="en-US" sz="2400" dirty="0" err="1">
                <a:sym typeface="Wingdings" panose="05000000000000000000" pitchFamily="2" charset="2"/>
              </a:rPr>
              <a:t>TabPy</a:t>
            </a:r>
            <a:r>
              <a:rPr lang="en-US" sz="2400" dirty="0">
                <a:sym typeface="Wingdings" panose="05000000000000000000" pitchFamily="2" charset="2"/>
              </a:rPr>
              <a:t> mainly leverages an input/output approach where the data is aggregated according to the current visualization and tuning parameters are both transferred to Python. The data is processed, and an output is sent back to Tableau to update the current visualization.”</a:t>
            </a:r>
          </a:p>
        </p:txBody>
      </p:sp>
      <p:sp>
        <p:nvSpPr>
          <p:cNvPr id="6" name="TextBox 5">
            <a:extLst>
              <a:ext uri="{FF2B5EF4-FFF2-40B4-BE49-F238E27FC236}">
                <a16:creationId xmlns:a16="http://schemas.microsoft.com/office/drawing/2014/main" id="{FCB0ECC1-C772-4B50-82B4-7F3A09E5A67F}"/>
              </a:ext>
            </a:extLst>
          </p:cNvPr>
          <p:cNvSpPr txBox="1"/>
          <p:nvPr/>
        </p:nvSpPr>
        <p:spPr>
          <a:xfrm>
            <a:off x="3616537" y="6131869"/>
            <a:ext cx="8489312" cy="307777"/>
          </a:xfrm>
          <a:prstGeom prst="rect">
            <a:avLst/>
          </a:prstGeom>
          <a:noFill/>
        </p:spPr>
        <p:txBody>
          <a:bodyPr wrap="none" rtlCol="0">
            <a:spAutoFit/>
          </a:bodyPr>
          <a:lstStyle/>
          <a:p>
            <a:r>
              <a:rPr lang="en-US" sz="1400" dirty="0"/>
              <a:t>https://www.tableau.com/about/blog/2019/4/leverage-power-tableau-and-python-prescriptive-analytics-104906</a:t>
            </a:r>
          </a:p>
        </p:txBody>
      </p:sp>
    </p:spTree>
    <p:extLst>
      <p:ext uri="{BB962C8B-B14F-4D97-AF65-F5344CB8AC3E}">
        <p14:creationId xmlns:p14="http://schemas.microsoft.com/office/powerpoint/2010/main" val="173006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4B888C-E6E2-4705-9822-995617CC4145}"/>
              </a:ext>
            </a:extLst>
          </p:cNvPr>
          <p:cNvSpPr>
            <a:spLocks noGrp="1"/>
          </p:cNvSpPr>
          <p:nvPr>
            <p:ph type="sldNum" sz="quarter" idx="13"/>
          </p:nvPr>
        </p:nvSpPr>
        <p:spPr/>
        <p:txBody>
          <a:bodyPr/>
          <a:lstStyle/>
          <a:p>
            <a:fld id="{12342C3A-DD85-7843-B416-BD52AB030D59}" type="slidenum">
              <a:rPr lang="en-US" smtClean="0"/>
              <a:pPr/>
              <a:t>5</a:t>
            </a:fld>
            <a:endParaRPr lang="en-US" dirty="0"/>
          </a:p>
        </p:txBody>
      </p:sp>
      <p:sp>
        <p:nvSpPr>
          <p:cNvPr id="4" name="Title 3">
            <a:extLst>
              <a:ext uri="{FF2B5EF4-FFF2-40B4-BE49-F238E27FC236}">
                <a16:creationId xmlns:a16="http://schemas.microsoft.com/office/drawing/2014/main" id="{274F5E54-C3DD-4113-9BD4-7FCDFB1257B4}"/>
              </a:ext>
            </a:extLst>
          </p:cNvPr>
          <p:cNvSpPr>
            <a:spLocks noGrp="1"/>
          </p:cNvSpPr>
          <p:nvPr>
            <p:ph type="title"/>
          </p:nvPr>
        </p:nvSpPr>
        <p:spPr>
          <a:xfrm>
            <a:off x="302684" y="405941"/>
            <a:ext cx="9737787" cy="535863"/>
          </a:xfrm>
        </p:spPr>
        <p:txBody>
          <a:bodyPr/>
          <a:lstStyle/>
          <a:p>
            <a:r>
              <a:rPr lang="en-US" dirty="0"/>
              <a:t>Install &amp; Connect </a:t>
            </a:r>
            <a:r>
              <a:rPr lang="en-US" dirty="0" err="1"/>
              <a:t>TabPy</a:t>
            </a:r>
            <a:endParaRPr lang="en-US" dirty="0"/>
          </a:p>
        </p:txBody>
      </p:sp>
      <p:sp>
        <p:nvSpPr>
          <p:cNvPr id="6" name="Text Placeholder 5">
            <a:extLst>
              <a:ext uri="{FF2B5EF4-FFF2-40B4-BE49-F238E27FC236}">
                <a16:creationId xmlns:a16="http://schemas.microsoft.com/office/drawing/2014/main" id="{ADC182FF-610B-4973-B7DB-439E567DEA12}"/>
              </a:ext>
            </a:extLst>
          </p:cNvPr>
          <p:cNvSpPr>
            <a:spLocks noGrp="1"/>
          </p:cNvSpPr>
          <p:nvPr>
            <p:ph type="body" sz="quarter" idx="12"/>
          </p:nvPr>
        </p:nvSpPr>
        <p:spPr/>
        <p:txBody>
          <a:bodyPr/>
          <a:lstStyle/>
          <a:p>
            <a:r>
              <a:rPr lang="en-US" altLang="zh-CN" dirty="0"/>
              <a:t> </a:t>
            </a:r>
            <a:r>
              <a:rPr lang="en-US" altLang="zh-CN" dirty="0">
                <a:sym typeface="Wingdings" panose="05000000000000000000" pitchFamily="2" charset="2"/>
              </a:rPr>
              <a:t> </a:t>
            </a:r>
            <a:r>
              <a:rPr lang="en-US" altLang="zh-CN" dirty="0"/>
              <a:t>Open CMD </a:t>
            </a:r>
            <a:r>
              <a:rPr lang="en-US" dirty="0"/>
              <a:t> (Command Prompt)/ Anaconda Prompt/ Anaconda PowerShell Prompt</a:t>
            </a:r>
          </a:p>
          <a:p>
            <a:r>
              <a:rPr lang="en-US" dirty="0">
                <a:sym typeface="Wingdings" panose="05000000000000000000" pitchFamily="2" charset="2"/>
              </a:rPr>
              <a:t>  Install </a:t>
            </a:r>
            <a:r>
              <a:rPr lang="en-US" dirty="0" err="1">
                <a:sym typeface="Wingdings" panose="05000000000000000000" pitchFamily="2" charset="2"/>
              </a:rPr>
              <a:t>Tabpy</a:t>
            </a:r>
            <a:r>
              <a:rPr lang="en-US" dirty="0">
                <a:sym typeface="Wingdings" panose="05000000000000000000" pitchFamily="2" charset="2"/>
              </a:rPr>
              <a:t>: “</a:t>
            </a:r>
            <a:r>
              <a:rPr lang="en-US" dirty="0"/>
              <a:t>pip install </a:t>
            </a:r>
            <a:r>
              <a:rPr lang="en-US" dirty="0" err="1"/>
              <a:t>tabpy</a:t>
            </a:r>
            <a:r>
              <a:rPr lang="en-US" dirty="0"/>
              <a:t>” </a:t>
            </a:r>
          </a:p>
          <a:p>
            <a:endParaRPr lang="en-US" dirty="0"/>
          </a:p>
        </p:txBody>
      </p:sp>
      <p:pic>
        <p:nvPicPr>
          <p:cNvPr id="5" name="Picture 4">
            <a:extLst>
              <a:ext uri="{FF2B5EF4-FFF2-40B4-BE49-F238E27FC236}">
                <a16:creationId xmlns:a16="http://schemas.microsoft.com/office/drawing/2014/main" id="{7D0C3BD8-2435-4E00-99D4-670665D80EF7}"/>
              </a:ext>
            </a:extLst>
          </p:cNvPr>
          <p:cNvPicPr>
            <a:picLocks noChangeAspect="1"/>
          </p:cNvPicPr>
          <p:nvPr/>
        </p:nvPicPr>
        <p:blipFill>
          <a:blip r:embed="rId2"/>
          <a:stretch>
            <a:fillRect/>
          </a:stretch>
        </p:blipFill>
        <p:spPr>
          <a:xfrm>
            <a:off x="4232457" y="1643320"/>
            <a:ext cx="7162679" cy="3919364"/>
          </a:xfrm>
          <a:prstGeom prst="rect">
            <a:avLst/>
          </a:prstGeom>
        </p:spPr>
      </p:pic>
      <p:sp>
        <p:nvSpPr>
          <p:cNvPr id="10" name="TextBox 9">
            <a:extLst>
              <a:ext uri="{FF2B5EF4-FFF2-40B4-BE49-F238E27FC236}">
                <a16:creationId xmlns:a16="http://schemas.microsoft.com/office/drawing/2014/main" id="{6162E603-3F7D-425B-8663-4A6C0D762B84}"/>
              </a:ext>
            </a:extLst>
          </p:cNvPr>
          <p:cNvSpPr txBox="1"/>
          <p:nvPr/>
        </p:nvSpPr>
        <p:spPr>
          <a:xfrm>
            <a:off x="3107535" y="5909696"/>
            <a:ext cx="5458225" cy="369332"/>
          </a:xfrm>
          <a:prstGeom prst="rect">
            <a:avLst/>
          </a:prstGeom>
          <a:noFill/>
        </p:spPr>
        <p:txBody>
          <a:bodyPr wrap="none" rtlCol="0">
            <a:spAutoFit/>
          </a:bodyPr>
          <a:lstStyle/>
          <a:p>
            <a:r>
              <a:rPr lang="en-US" dirty="0"/>
              <a:t>https://tableau.github.io/TabPy/docs/server-install.html</a:t>
            </a:r>
          </a:p>
        </p:txBody>
      </p:sp>
    </p:spTree>
    <p:extLst>
      <p:ext uri="{BB962C8B-B14F-4D97-AF65-F5344CB8AC3E}">
        <p14:creationId xmlns:p14="http://schemas.microsoft.com/office/powerpoint/2010/main" val="759729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4B888C-E6E2-4705-9822-995617CC4145}"/>
              </a:ext>
            </a:extLst>
          </p:cNvPr>
          <p:cNvSpPr>
            <a:spLocks noGrp="1"/>
          </p:cNvSpPr>
          <p:nvPr>
            <p:ph type="sldNum" sz="quarter" idx="13"/>
          </p:nvPr>
        </p:nvSpPr>
        <p:spPr/>
        <p:txBody>
          <a:bodyPr/>
          <a:lstStyle/>
          <a:p>
            <a:fld id="{12342C3A-DD85-7843-B416-BD52AB030D59}" type="slidenum">
              <a:rPr lang="en-US" smtClean="0"/>
              <a:pPr/>
              <a:t>6</a:t>
            </a:fld>
            <a:endParaRPr lang="en-US" dirty="0"/>
          </a:p>
        </p:txBody>
      </p:sp>
      <p:sp>
        <p:nvSpPr>
          <p:cNvPr id="4" name="Title 3">
            <a:extLst>
              <a:ext uri="{FF2B5EF4-FFF2-40B4-BE49-F238E27FC236}">
                <a16:creationId xmlns:a16="http://schemas.microsoft.com/office/drawing/2014/main" id="{274F5E54-C3DD-4113-9BD4-7FCDFB1257B4}"/>
              </a:ext>
            </a:extLst>
          </p:cNvPr>
          <p:cNvSpPr>
            <a:spLocks noGrp="1"/>
          </p:cNvSpPr>
          <p:nvPr>
            <p:ph type="title"/>
          </p:nvPr>
        </p:nvSpPr>
        <p:spPr>
          <a:xfrm>
            <a:off x="302684" y="405941"/>
            <a:ext cx="9737787" cy="535863"/>
          </a:xfrm>
        </p:spPr>
        <p:txBody>
          <a:bodyPr/>
          <a:lstStyle/>
          <a:p>
            <a:r>
              <a:rPr lang="en-US" dirty="0"/>
              <a:t>Install &amp; Connect </a:t>
            </a:r>
            <a:r>
              <a:rPr lang="en-US" dirty="0" err="1"/>
              <a:t>TabPy</a:t>
            </a:r>
            <a:endParaRPr lang="en-US" dirty="0"/>
          </a:p>
        </p:txBody>
      </p:sp>
      <p:sp>
        <p:nvSpPr>
          <p:cNvPr id="6" name="Text Placeholder 5">
            <a:extLst>
              <a:ext uri="{FF2B5EF4-FFF2-40B4-BE49-F238E27FC236}">
                <a16:creationId xmlns:a16="http://schemas.microsoft.com/office/drawing/2014/main" id="{ADC182FF-610B-4973-B7DB-439E567DEA12}"/>
              </a:ext>
            </a:extLst>
          </p:cNvPr>
          <p:cNvSpPr>
            <a:spLocks noGrp="1"/>
          </p:cNvSpPr>
          <p:nvPr>
            <p:ph type="body" sz="quarter" idx="12"/>
          </p:nvPr>
        </p:nvSpPr>
        <p:spPr/>
        <p:txBody>
          <a:bodyPr/>
          <a:lstStyle/>
          <a:p>
            <a:r>
              <a:rPr lang="en-US" altLang="zh-CN" dirty="0"/>
              <a:t> </a:t>
            </a:r>
            <a:r>
              <a:rPr lang="en-US" altLang="zh-CN" dirty="0">
                <a:sym typeface="Wingdings" panose="05000000000000000000" pitchFamily="2" charset="2"/>
              </a:rPr>
              <a:t> </a:t>
            </a:r>
            <a:r>
              <a:rPr lang="en-US" altLang="zh-CN" dirty="0"/>
              <a:t>Open CMD </a:t>
            </a:r>
            <a:r>
              <a:rPr lang="en-US" dirty="0"/>
              <a:t> (Command Prompt)/ Anaconda Prompt/ Anaconda PowerShell Prompt</a:t>
            </a:r>
          </a:p>
          <a:p>
            <a:r>
              <a:rPr lang="en-US" dirty="0">
                <a:sym typeface="Wingdings" panose="05000000000000000000" pitchFamily="2" charset="2"/>
              </a:rPr>
              <a:t>  Install </a:t>
            </a:r>
            <a:r>
              <a:rPr lang="en-US" dirty="0" err="1">
                <a:sym typeface="Wingdings" panose="05000000000000000000" pitchFamily="2" charset="2"/>
              </a:rPr>
              <a:t>Tabpy</a:t>
            </a:r>
            <a:r>
              <a:rPr lang="en-US" dirty="0">
                <a:sym typeface="Wingdings" panose="05000000000000000000" pitchFamily="2" charset="2"/>
              </a:rPr>
              <a:t>: “</a:t>
            </a:r>
            <a:r>
              <a:rPr lang="en-US" dirty="0"/>
              <a:t>pip install </a:t>
            </a:r>
            <a:r>
              <a:rPr lang="en-US" dirty="0" err="1"/>
              <a:t>tabpy</a:t>
            </a:r>
            <a:r>
              <a:rPr lang="en-US" dirty="0"/>
              <a:t>”  </a:t>
            </a:r>
          </a:p>
          <a:p>
            <a:r>
              <a:rPr lang="en-US" dirty="0"/>
              <a:t> </a:t>
            </a:r>
            <a:r>
              <a:rPr lang="en-US" dirty="0">
                <a:sym typeface="Wingdings" panose="05000000000000000000" pitchFamily="2" charset="2"/>
              </a:rPr>
              <a:t> Launch </a:t>
            </a:r>
            <a:r>
              <a:rPr lang="en-US" dirty="0" err="1">
                <a:sym typeface="Wingdings" panose="05000000000000000000" pitchFamily="2" charset="2"/>
              </a:rPr>
              <a:t>Tabpy</a:t>
            </a:r>
            <a:r>
              <a:rPr lang="en-US" dirty="0">
                <a:sym typeface="Wingdings" panose="05000000000000000000" pitchFamily="2" charset="2"/>
              </a:rPr>
              <a:t>: “</a:t>
            </a:r>
            <a:r>
              <a:rPr lang="en-US" dirty="0" err="1">
                <a:sym typeface="Wingdings" panose="05000000000000000000" pitchFamily="2" charset="2"/>
              </a:rPr>
              <a:t>tabpy</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B5356BE2-0230-48EC-BAFA-B5617D6BE5F5}"/>
              </a:ext>
            </a:extLst>
          </p:cNvPr>
          <p:cNvPicPr>
            <a:picLocks noChangeAspect="1"/>
          </p:cNvPicPr>
          <p:nvPr/>
        </p:nvPicPr>
        <p:blipFill>
          <a:blip r:embed="rId2"/>
          <a:stretch>
            <a:fillRect/>
          </a:stretch>
        </p:blipFill>
        <p:spPr>
          <a:xfrm>
            <a:off x="3384522" y="1936377"/>
            <a:ext cx="8110441" cy="3611442"/>
          </a:xfrm>
          <a:prstGeom prst="rect">
            <a:avLst/>
          </a:prstGeom>
        </p:spPr>
      </p:pic>
    </p:spTree>
    <p:extLst>
      <p:ext uri="{BB962C8B-B14F-4D97-AF65-F5344CB8AC3E}">
        <p14:creationId xmlns:p14="http://schemas.microsoft.com/office/powerpoint/2010/main" val="174942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4B888C-E6E2-4705-9822-995617CC4145}"/>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274F5E54-C3DD-4113-9BD4-7FCDFB1257B4}"/>
              </a:ext>
            </a:extLst>
          </p:cNvPr>
          <p:cNvSpPr>
            <a:spLocks noGrp="1"/>
          </p:cNvSpPr>
          <p:nvPr>
            <p:ph type="title"/>
          </p:nvPr>
        </p:nvSpPr>
        <p:spPr>
          <a:xfrm>
            <a:off x="302684" y="405941"/>
            <a:ext cx="9737787" cy="535863"/>
          </a:xfrm>
        </p:spPr>
        <p:txBody>
          <a:bodyPr/>
          <a:lstStyle/>
          <a:p>
            <a:r>
              <a:rPr lang="en-US" dirty="0"/>
              <a:t>Install &amp; Connect </a:t>
            </a:r>
            <a:r>
              <a:rPr lang="en-US" dirty="0" err="1"/>
              <a:t>TabPy</a:t>
            </a:r>
            <a:endParaRPr lang="en-US" dirty="0"/>
          </a:p>
        </p:txBody>
      </p:sp>
      <p:sp>
        <p:nvSpPr>
          <p:cNvPr id="6" name="Text Placeholder 5">
            <a:extLst>
              <a:ext uri="{FF2B5EF4-FFF2-40B4-BE49-F238E27FC236}">
                <a16:creationId xmlns:a16="http://schemas.microsoft.com/office/drawing/2014/main" id="{ADC182FF-610B-4973-B7DB-439E567DEA12}"/>
              </a:ext>
            </a:extLst>
          </p:cNvPr>
          <p:cNvSpPr>
            <a:spLocks noGrp="1"/>
          </p:cNvSpPr>
          <p:nvPr>
            <p:ph type="body" sz="quarter" idx="12"/>
          </p:nvPr>
        </p:nvSpPr>
        <p:spPr/>
        <p:txBody>
          <a:bodyPr/>
          <a:lstStyle/>
          <a:p>
            <a:r>
              <a:rPr lang="en-US" altLang="zh-CN" dirty="0"/>
              <a:t> </a:t>
            </a:r>
            <a:r>
              <a:rPr lang="en-US" altLang="zh-CN" dirty="0">
                <a:sym typeface="Wingdings" panose="05000000000000000000" pitchFamily="2" charset="2"/>
              </a:rPr>
              <a:t> </a:t>
            </a:r>
            <a:r>
              <a:rPr lang="en-US" altLang="zh-CN" dirty="0"/>
              <a:t>Open CMD </a:t>
            </a:r>
            <a:r>
              <a:rPr lang="en-US" dirty="0"/>
              <a:t> (Command Prompt)/ Anaconda Prompt/ Anaconda PowerShell Prompt</a:t>
            </a:r>
          </a:p>
          <a:p>
            <a:r>
              <a:rPr lang="en-US" dirty="0">
                <a:sym typeface="Wingdings" panose="05000000000000000000" pitchFamily="2" charset="2"/>
              </a:rPr>
              <a:t>  Install </a:t>
            </a:r>
            <a:r>
              <a:rPr lang="en-US" dirty="0" err="1">
                <a:sym typeface="Wingdings" panose="05000000000000000000" pitchFamily="2" charset="2"/>
              </a:rPr>
              <a:t>Tabpy</a:t>
            </a:r>
            <a:r>
              <a:rPr lang="en-US" dirty="0">
                <a:sym typeface="Wingdings" panose="05000000000000000000" pitchFamily="2" charset="2"/>
              </a:rPr>
              <a:t>: “</a:t>
            </a:r>
            <a:r>
              <a:rPr lang="en-US" dirty="0"/>
              <a:t>pip install </a:t>
            </a:r>
            <a:r>
              <a:rPr lang="en-US" dirty="0" err="1"/>
              <a:t>tabpy</a:t>
            </a:r>
            <a:r>
              <a:rPr lang="en-US" dirty="0"/>
              <a:t>”  </a:t>
            </a:r>
          </a:p>
          <a:p>
            <a:r>
              <a:rPr lang="en-US" dirty="0"/>
              <a:t> </a:t>
            </a:r>
            <a:r>
              <a:rPr lang="en-US" dirty="0">
                <a:sym typeface="Wingdings" panose="05000000000000000000" pitchFamily="2" charset="2"/>
              </a:rPr>
              <a:t> Launch </a:t>
            </a:r>
            <a:r>
              <a:rPr lang="en-US" dirty="0" err="1">
                <a:sym typeface="Wingdings" panose="05000000000000000000" pitchFamily="2" charset="2"/>
              </a:rPr>
              <a:t>Tabpy</a:t>
            </a:r>
            <a:r>
              <a:rPr lang="en-US" dirty="0">
                <a:sym typeface="Wingdings" panose="05000000000000000000" pitchFamily="2" charset="2"/>
              </a:rPr>
              <a:t>: “</a:t>
            </a:r>
            <a:r>
              <a:rPr lang="en-US" dirty="0" err="1">
                <a:sym typeface="Wingdings" panose="05000000000000000000" pitchFamily="2" charset="2"/>
              </a:rPr>
              <a:t>tabpy</a:t>
            </a:r>
            <a:r>
              <a:rPr lang="en-US" dirty="0">
                <a:sym typeface="Wingdings" panose="05000000000000000000" pitchFamily="2" charset="2"/>
              </a:rPr>
              <a:t>”</a:t>
            </a:r>
          </a:p>
          <a:p>
            <a:r>
              <a:rPr lang="en-US" dirty="0">
                <a:sym typeface="Wingdings" panose="05000000000000000000" pitchFamily="2" charset="2"/>
              </a:rPr>
              <a:t>  Connect to Analytics Extension</a:t>
            </a:r>
            <a:endParaRPr lang="en-US" dirty="0"/>
          </a:p>
        </p:txBody>
      </p:sp>
      <p:pic>
        <p:nvPicPr>
          <p:cNvPr id="10" name="Picture 9">
            <a:extLst>
              <a:ext uri="{FF2B5EF4-FFF2-40B4-BE49-F238E27FC236}">
                <a16:creationId xmlns:a16="http://schemas.microsoft.com/office/drawing/2014/main" id="{352C7528-E0E1-4C1E-ACC3-3AB4106C2A09}"/>
              </a:ext>
            </a:extLst>
          </p:cNvPr>
          <p:cNvPicPr>
            <a:picLocks noChangeAspect="1"/>
          </p:cNvPicPr>
          <p:nvPr/>
        </p:nvPicPr>
        <p:blipFill>
          <a:blip r:embed="rId2"/>
          <a:stretch>
            <a:fillRect/>
          </a:stretch>
        </p:blipFill>
        <p:spPr>
          <a:xfrm>
            <a:off x="5249066" y="1759286"/>
            <a:ext cx="6189368" cy="4116044"/>
          </a:xfrm>
          <a:prstGeom prst="rect">
            <a:avLst/>
          </a:prstGeom>
        </p:spPr>
      </p:pic>
    </p:spTree>
    <p:extLst>
      <p:ext uri="{BB962C8B-B14F-4D97-AF65-F5344CB8AC3E}">
        <p14:creationId xmlns:p14="http://schemas.microsoft.com/office/powerpoint/2010/main" val="421444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4B888C-E6E2-4705-9822-995617CC4145}"/>
              </a:ext>
            </a:extLst>
          </p:cNvPr>
          <p:cNvSpPr>
            <a:spLocks noGrp="1"/>
          </p:cNvSpPr>
          <p:nvPr>
            <p:ph type="sldNum" sz="quarter" idx="13"/>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274F5E54-C3DD-4113-9BD4-7FCDFB1257B4}"/>
              </a:ext>
            </a:extLst>
          </p:cNvPr>
          <p:cNvSpPr>
            <a:spLocks noGrp="1"/>
          </p:cNvSpPr>
          <p:nvPr>
            <p:ph type="title"/>
          </p:nvPr>
        </p:nvSpPr>
        <p:spPr>
          <a:xfrm>
            <a:off x="302684" y="405941"/>
            <a:ext cx="9737787" cy="535863"/>
          </a:xfrm>
        </p:spPr>
        <p:txBody>
          <a:bodyPr/>
          <a:lstStyle/>
          <a:p>
            <a:r>
              <a:rPr lang="en-US" dirty="0"/>
              <a:t>Install &amp; Connect </a:t>
            </a:r>
            <a:r>
              <a:rPr lang="en-US" dirty="0" err="1"/>
              <a:t>TabPy</a:t>
            </a:r>
            <a:endParaRPr lang="en-US" dirty="0"/>
          </a:p>
        </p:txBody>
      </p:sp>
      <p:sp>
        <p:nvSpPr>
          <p:cNvPr id="6" name="Text Placeholder 5">
            <a:extLst>
              <a:ext uri="{FF2B5EF4-FFF2-40B4-BE49-F238E27FC236}">
                <a16:creationId xmlns:a16="http://schemas.microsoft.com/office/drawing/2014/main" id="{ADC182FF-610B-4973-B7DB-439E567DEA12}"/>
              </a:ext>
            </a:extLst>
          </p:cNvPr>
          <p:cNvSpPr>
            <a:spLocks noGrp="1"/>
          </p:cNvSpPr>
          <p:nvPr>
            <p:ph type="body" sz="quarter" idx="12"/>
          </p:nvPr>
        </p:nvSpPr>
        <p:spPr/>
        <p:txBody>
          <a:bodyPr/>
          <a:lstStyle/>
          <a:p>
            <a:r>
              <a:rPr lang="en-US" altLang="zh-CN" dirty="0"/>
              <a:t> </a:t>
            </a:r>
            <a:r>
              <a:rPr lang="en-US" altLang="zh-CN" dirty="0">
                <a:sym typeface="Wingdings" panose="05000000000000000000" pitchFamily="2" charset="2"/>
              </a:rPr>
              <a:t> </a:t>
            </a:r>
            <a:r>
              <a:rPr lang="en-US" altLang="zh-CN" dirty="0"/>
              <a:t>Open CMD </a:t>
            </a:r>
            <a:r>
              <a:rPr lang="en-US" dirty="0"/>
              <a:t> (Command Prompt)/ Anaconda Prompt/ Anaconda PowerShell Prompt</a:t>
            </a:r>
          </a:p>
          <a:p>
            <a:r>
              <a:rPr lang="en-US" dirty="0">
                <a:sym typeface="Wingdings" panose="05000000000000000000" pitchFamily="2" charset="2"/>
              </a:rPr>
              <a:t>  Install </a:t>
            </a:r>
            <a:r>
              <a:rPr lang="en-US" dirty="0" err="1">
                <a:sym typeface="Wingdings" panose="05000000000000000000" pitchFamily="2" charset="2"/>
              </a:rPr>
              <a:t>Tabpy</a:t>
            </a:r>
            <a:r>
              <a:rPr lang="en-US" dirty="0">
                <a:sym typeface="Wingdings" panose="05000000000000000000" pitchFamily="2" charset="2"/>
              </a:rPr>
              <a:t>: “</a:t>
            </a:r>
            <a:r>
              <a:rPr lang="en-US" dirty="0"/>
              <a:t>pip install </a:t>
            </a:r>
            <a:r>
              <a:rPr lang="en-US" dirty="0" err="1"/>
              <a:t>tabpy</a:t>
            </a:r>
            <a:r>
              <a:rPr lang="en-US" dirty="0"/>
              <a:t>”  </a:t>
            </a:r>
          </a:p>
          <a:p>
            <a:r>
              <a:rPr lang="en-US" dirty="0"/>
              <a:t> </a:t>
            </a:r>
            <a:r>
              <a:rPr lang="en-US" dirty="0">
                <a:sym typeface="Wingdings" panose="05000000000000000000" pitchFamily="2" charset="2"/>
              </a:rPr>
              <a:t> Launch </a:t>
            </a:r>
            <a:r>
              <a:rPr lang="en-US" dirty="0" err="1">
                <a:sym typeface="Wingdings" panose="05000000000000000000" pitchFamily="2" charset="2"/>
              </a:rPr>
              <a:t>Tabpy</a:t>
            </a:r>
            <a:r>
              <a:rPr lang="en-US" dirty="0">
                <a:sym typeface="Wingdings" panose="05000000000000000000" pitchFamily="2" charset="2"/>
              </a:rPr>
              <a:t>: “</a:t>
            </a:r>
            <a:r>
              <a:rPr lang="en-US" dirty="0" err="1">
                <a:sym typeface="Wingdings" panose="05000000000000000000" pitchFamily="2" charset="2"/>
              </a:rPr>
              <a:t>tabpy</a:t>
            </a:r>
            <a:r>
              <a:rPr lang="en-US" dirty="0">
                <a:sym typeface="Wingdings" panose="05000000000000000000" pitchFamily="2" charset="2"/>
              </a:rPr>
              <a:t>”</a:t>
            </a:r>
          </a:p>
          <a:p>
            <a:r>
              <a:rPr lang="en-US" dirty="0">
                <a:sym typeface="Wingdings" panose="05000000000000000000" pitchFamily="2" charset="2"/>
              </a:rPr>
              <a:t>  Connect to Analytics Extension </a:t>
            </a:r>
          </a:p>
          <a:p>
            <a:r>
              <a:rPr lang="en-US" dirty="0">
                <a:sym typeface="Wingdings" panose="05000000000000000000" pitchFamily="2" charset="2"/>
              </a:rPr>
              <a:t>  Hostname: localhost</a:t>
            </a:r>
            <a:br>
              <a:rPr lang="en-US" dirty="0">
                <a:sym typeface="Wingdings" panose="05000000000000000000" pitchFamily="2" charset="2"/>
              </a:rPr>
            </a:br>
            <a:r>
              <a:rPr lang="en-US" dirty="0">
                <a:sym typeface="Wingdings" panose="05000000000000000000" pitchFamily="2" charset="2"/>
              </a:rPr>
              <a:t>      Port: 9004</a:t>
            </a:r>
            <a:br>
              <a:rPr lang="en-US" dirty="0">
                <a:sym typeface="Wingdings" panose="05000000000000000000" pitchFamily="2" charset="2"/>
              </a:rPr>
            </a:br>
            <a:r>
              <a:rPr lang="en-US" dirty="0">
                <a:sym typeface="Wingdings" panose="05000000000000000000" pitchFamily="2" charset="2"/>
              </a:rPr>
              <a:t>      (Click “test connection” to check whether it works)</a:t>
            </a:r>
          </a:p>
          <a:p>
            <a:r>
              <a:rPr lang="en-US" dirty="0">
                <a:sym typeface="Wingdings" panose="05000000000000000000" pitchFamily="2" charset="2"/>
              </a:rPr>
              <a:t>  Click “Save”</a:t>
            </a:r>
            <a:endParaRPr lang="en-US" dirty="0"/>
          </a:p>
        </p:txBody>
      </p:sp>
      <p:pic>
        <p:nvPicPr>
          <p:cNvPr id="5" name="Picture 4">
            <a:extLst>
              <a:ext uri="{FF2B5EF4-FFF2-40B4-BE49-F238E27FC236}">
                <a16:creationId xmlns:a16="http://schemas.microsoft.com/office/drawing/2014/main" id="{0A1082BA-FCD5-4CD7-96BD-EC4381BB3074}"/>
              </a:ext>
            </a:extLst>
          </p:cNvPr>
          <p:cNvPicPr>
            <a:picLocks noChangeAspect="1"/>
          </p:cNvPicPr>
          <p:nvPr/>
        </p:nvPicPr>
        <p:blipFill>
          <a:blip r:embed="rId2"/>
          <a:stretch>
            <a:fillRect/>
          </a:stretch>
        </p:blipFill>
        <p:spPr>
          <a:xfrm>
            <a:off x="6096000" y="1903759"/>
            <a:ext cx="5068361" cy="4360441"/>
          </a:xfrm>
          <a:prstGeom prst="rect">
            <a:avLst/>
          </a:prstGeom>
        </p:spPr>
      </p:pic>
    </p:spTree>
    <p:extLst>
      <p:ext uri="{BB962C8B-B14F-4D97-AF65-F5344CB8AC3E}">
        <p14:creationId xmlns:p14="http://schemas.microsoft.com/office/powerpoint/2010/main" val="390563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D511F9-4C61-4749-A808-D83DB4B0D7EC}"/>
              </a:ext>
            </a:extLst>
          </p:cNvPr>
          <p:cNvSpPr>
            <a:spLocks noGrp="1"/>
          </p:cNvSpPr>
          <p:nvPr>
            <p:ph type="sldNum" sz="quarter" idx="13"/>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8643E33F-DE39-452A-BEE9-69C4A06AFD96}"/>
              </a:ext>
            </a:extLst>
          </p:cNvPr>
          <p:cNvSpPr>
            <a:spLocks noGrp="1"/>
          </p:cNvSpPr>
          <p:nvPr>
            <p:ph type="body" sz="quarter" idx="12"/>
          </p:nvPr>
        </p:nvSpPr>
        <p:spPr>
          <a:xfrm>
            <a:off x="253034" y="1160855"/>
            <a:ext cx="11588749" cy="4981786"/>
          </a:xfrm>
        </p:spPr>
        <p:txBody>
          <a:bodyPr/>
          <a:lstStyle/>
          <a:p>
            <a:endParaRPr lang="en-US" dirty="0"/>
          </a:p>
          <a:p>
            <a:pPr>
              <a:lnSpc>
                <a:spcPct val="150000"/>
              </a:lnSpc>
            </a:pPr>
            <a:r>
              <a:rPr lang="en-US" dirty="0"/>
              <a:t>Python Function: </a:t>
            </a:r>
          </a:p>
          <a:p>
            <a:pPr marL="285750" indent="-285750">
              <a:lnSpc>
                <a:spcPct val="150000"/>
              </a:lnSpc>
              <a:buFont typeface="Arial" panose="020B0604020202020204" pitchFamily="34" charset="0"/>
              <a:buChar char="•"/>
            </a:pPr>
            <a:r>
              <a:rPr lang="en-US" dirty="0"/>
              <a:t>SCRIPT_REAL </a:t>
            </a:r>
            <a:r>
              <a:rPr lang="en-US" dirty="0">
                <a:sym typeface="Wingdings" panose="05000000000000000000" pitchFamily="2" charset="2"/>
              </a:rPr>
              <a:t>  return real number</a:t>
            </a:r>
            <a:endParaRPr lang="en-US" dirty="0"/>
          </a:p>
          <a:p>
            <a:pPr marL="285750" indent="-285750">
              <a:lnSpc>
                <a:spcPct val="150000"/>
              </a:lnSpc>
              <a:buFont typeface="Arial" panose="020B0604020202020204" pitchFamily="34" charset="0"/>
              <a:buChar char="•"/>
            </a:pPr>
            <a:r>
              <a:rPr lang="en-US" dirty="0"/>
              <a:t>SCRIPT_INT </a:t>
            </a:r>
            <a:r>
              <a:rPr lang="en-US" dirty="0">
                <a:sym typeface="Wingdings" panose="05000000000000000000" pitchFamily="2" charset="2"/>
              </a:rPr>
              <a:t> return integer</a:t>
            </a:r>
            <a:endParaRPr lang="en-US" dirty="0"/>
          </a:p>
          <a:p>
            <a:pPr marL="285750" indent="-285750">
              <a:lnSpc>
                <a:spcPct val="150000"/>
              </a:lnSpc>
              <a:buFont typeface="Arial" panose="020B0604020202020204" pitchFamily="34" charset="0"/>
              <a:buChar char="•"/>
            </a:pPr>
            <a:r>
              <a:rPr lang="en-US" dirty="0"/>
              <a:t>SCRIPT_STR </a:t>
            </a:r>
            <a:r>
              <a:rPr lang="en-US" dirty="0">
                <a:sym typeface="Wingdings" panose="05000000000000000000" pitchFamily="2" charset="2"/>
              </a:rPr>
              <a:t> return string</a:t>
            </a:r>
            <a:endParaRPr lang="en-US" dirty="0"/>
          </a:p>
          <a:p>
            <a:pPr marL="285750" indent="-285750">
              <a:lnSpc>
                <a:spcPct val="150000"/>
              </a:lnSpc>
              <a:buFont typeface="Arial" panose="020B0604020202020204" pitchFamily="34" charset="0"/>
              <a:buChar char="•"/>
            </a:pPr>
            <a:r>
              <a:rPr lang="en-US" dirty="0"/>
              <a:t>SCRIPT_BOOL </a:t>
            </a:r>
            <a:r>
              <a:rPr lang="en-US" dirty="0">
                <a:sym typeface="Wingdings" panose="05000000000000000000" pitchFamily="2" charset="2"/>
              </a:rPr>
              <a:t>return Boolean</a:t>
            </a:r>
            <a:endParaRPr lang="en-US" dirty="0"/>
          </a:p>
          <a:p>
            <a:endParaRPr lang="en-US" dirty="0"/>
          </a:p>
          <a:p>
            <a:endParaRPr lang="en-US" dirty="0"/>
          </a:p>
          <a:p>
            <a:pPr lvl="3"/>
            <a:r>
              <a:rPr lang="en-US" sz="1600" dirty="0"/>
              <a:t>SCRIPT_REAL("import </a:t>
            </a:r>
            <a:r>
              <a:rPr lang="en-US" sz="1600" dirty="0" err="1"/>
              <a:t>numpy</a:t>
            </a:r>
            <a:r>
              <a:rPr lang="en-US" sz="1600" dirty="0"/>
              <a:t> as np</a:t>
            </a:r>
          </a:p>
          <a:p>
            <a:pPr lvl="3"/>
            <a:r>
              <a:rPr lang="en-US" sz="1600" dirty="0"/>
              <a:t>return </a:t>
            </a:r>
            <a:r>
              <a:rPr lang="en-US" sz="1600" dirty="0" err="1"/>
              <a:t>np.corrcoef</a:t>
            </a:r>
            <a:r>
              <a:rPr lang="en-US" sz="1600" dirty="0"/>
              <a:t>(_arg1,_arg2)[0,1]",</a:t>
            </a:r>
          </a:p>
          <a:p>
            <a:pPr lvl="3"/>
            <a:r>
              <a:rPr lang="en-US" sz="1600" dirty="0"/>
              <a:t>sum([Profit]),sum([Sales]))</a:t>
            </a:r>
          </a:p>
        </p:txBody>
      </p:sp>
      <p:sp>
        <p:nvSpPr>
          <p:cNvPr id="4" name="Title 3">
            <a:extLst>
              <a:ext uri="{FF2B5EF4-FFF2-40B4-BE49-F238E27FC236}">
                <a16:creationId xmlns:a16="http://schemas.microsoft.com/office/drawing/2014/main" id="{CF5C432B-860B-4CD9-A3F7-546820BC045E}"/>
              </a:ext>
            </a:extLst>
          </p:cNvPr>
          <p:cNvSpPr>
            <a:spLocks noGrp="1"/>
          </p:cNvSpPr>
          <p:nvPr>
            <p:ph type="title"/>
          </p:nvPr>
        </p:nvSpPr>
        <p:spPr/>
        <p:txBody>
          <a:bodyPr/>
          <a:lstStyle/>
          <a:p>
            <a:r>
              <a:rPr lang="en-US" dirty="0"/>
              <a:t>Applying </a:t>
            </a:r>
            <a:r>
              <a:rPr lang="en-US" dirty="0" err="1"/>
              <a:t>TabPy</a:t>
            </a:r>
            <a:endParaRPr lang="en-US" dirty="0"/>
          </a:p>
        </p:txBody>
      </p:sp>
      <p:pic>
        <p:nvPicPr>
          <p:cNvPr id="6" name="Picture 5">
            <a:extLst>
              <a:ext uri="{FF2B5EF4-FFF2-40B4-BE49-F238E27FC236}">
                <a16:creationId xmlns:a16="http://schemas.microsoft.com/office/drawing/2014/main" id="{8B7C606C-03F1-4316-9598-F291526362CD}"/>
              </a:ext>
            </a:extLst>
          </p:cNvPr>
          <p:cNvPicPr>
            <a:picLocks noChangeAspect="1"/>
          </p:cNvPicPr>
          <p:nvPr/>
        </p:nvPicPr>
        <p:blipFill>
          <a:blip r:embed="rId2"/>
          <a:stretch>
            <a:fillRect/>
          </a:stretch>
        </p:blipFill>
        <p:spPr>
          <a:xfrm>
            <a:off x="5114378" y="894016"/>
            <a:ext cx="5386742" cy="4222534"/>
          </a:xfrm>
          <a:prstGeom prst="rect">
            <a:avLst/>
          </a:prstGeom>
        </p:spPr>
      </p:pic>
      <p:pic>
        <p:nvPicPr>
          <p:cNvPr id="8" name="Picture 7">
            <a:extLst>
              <a:ext uri="{FF2B5EF4-FFF2-40B4-BE49-F238E27FC236}">
                <a16:creationId xmlns:a16="http://schemas.microsoft.com/office/drawing/2014/main" id="{D4C64136-30F4-49D3-9FC2-25168F89648B}"/>
              </a:ext>
            </a:extLst>
          </p:cNvPr>
          <p:cNvPicPr>
            <a:picLocks noChangeAspect="1"/>
          </p:cNvPicPr>
          <p:nvPr/>
        </p:nvPicPr>
        <p:blipFill>
          <a:blip r:embed="rId3"/>
          <a:stretch>
            <a:fillRect/>
          </a:stretch>
        </p:blipFill>
        <p:spPr>
          <a:xfrm>
            <a:off x="7537982" y="3790426"/>
            <a:ext cx="4671354" cy="2912415"/>
          </a:xfrm>
          <a:prstGeom prst="rect">
            <a:avLst/>
          </a:prstGeom>
        </p:spPr>
      </p:pic>
      <p:cxnSp>
        <p:nvCxnSpPr>
          <p:cNvPr id="10" name="Straight Arrow Connector 9">
            <a:extLst>
              <a:ext uri="{FF2B5EF4-FFF2-40B4-BE49-F238E27FC236}">
                <a16:creationId xmlns:a16="http://schemas.microsoft.com/office/drawing/2014/main" id="{3A2FD317-F35B-44C9-88FB-D64DA4878889}"/>
              </a:ext>
            </a:extLst>
          </p:cNvPr>
          <p:cNvCxnSpPr/>
          <p:nvPr/>
        </p:nvCxnSpPr>
        <p:spPr>
          <a:xfrm flipV="1">
            <a:off x="4998168" y="4861629"/>
            <a:ext cx="3173506" cy="8937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975044"/>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Stevens-PowerPoint-TPL-2021-10-STD</Template>
  <TotalTime>29189</TotalTime>
  <Words>675</Words>
  <Application>Microsoft Office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13</vt:i4>
      </vt:variant>
    </vt:vector>
  </HeadingPairs>
  <TitlesOfParts>
    <vt:vector size="26" baseType="lpstr">
      <vt:lpstr>Arial</vt:lpstr>
      <vt:lpstr>Calibri</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Review &amp; Extension</vt:lpstr>
      <vt:lpstr>Tableau &amp; Python</vt:lpstr>
      <vt:lpstr>Tableau &amp; Python</vt:lpstr>
      <vt:lpstr>Install &amp; Connect TabPy</vt:lpstr>
      <vt:lpstr>Install &amp; Connect TabPy</vt:lpstr>
      <vt:lpstr>Install &amp; Connect TabPy</vt:lpstr>
      <vt:lpstr>Install &amp; Connect TabPy</vt:lpstr>
      <vt:lpstr>Applying TabPy</vt:lpstr>
      <vt:lpstr>Applying TabPy</vt:lpstr>
      <vt:lpstr>Exercise </vt:lpstr>
      <vt:lpstr>HWK4: Tableau</vt:lpstr>
      <vt:lpstr>HWK4: Tableau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Jujun</dc:creator>
  <cp:lastModifiedBy>Jujun Huang</cp:lastModifiedBy>
  <cp:revision>498</cp:revision>
  <dcterms:created xsi:type="dcterms:W3CDTF">2021-02-10T01:49:36Z</dcterms:created>
  <dcterms:modified xsi:type="dcterms:W3CDTF">2022-11-18T16:46:18Z</dcterms:modified>
</cp:coreProperties>
</file>